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256" r:id="rId2"/>
    <p:sldId id="257" r:id="rId3"/>
    <p:sldId id="266" r:id="rId4"/>
    <p:sldId id="264" r:id="rId5"/>
    <p:sldId id="263" r:id="rId6"/>
    <p:sldId id="258" r:id="rId7"/>
    <p:sldId id="259" r:id="rId8"/>
    <p:sldId id="260" r:id="rId9"/>
    <p:sldId id="261" r:id="rId10"/>
    <p:sldId id="288" r:id="rId11"/>
    <p:sldId id="265" r:id="rId12"/>
    <p:sldId id="262" r:id="rId13"/>
    <p:sldId id="281" r:id="rId14"/>
    <p:sldId id="282" r:id="rId15"/>
    <p:sldId id="283" r:id="rId16"/>
    <p:sldId id="284" r:id="rId17"/>
    <p:sldId id="285" r:id="rId18"/>
    <p:sldId id="286" r:id="rId19"/>
    <p:sldId id="287" r:id="rId20"/>
    <p:sldId id="289" r:id="rId21"/>
    <p:sldId id="276" r:id="rId22"/>
    <p:sldId id="279" r:id="rId23"/>
    <p:sldId id="277" r:id="rId24"/>
    <p:sldId id="273" r:id="rId25"/>
    <p:sldId id="274" r:id="rId26"/>
    <p:sldId id="269" r:id="rId27"/>
    <p:sldId id="278" r:id="rId28"/>
    <p:sldId id="275" r:id="rId29"/>
    <p:sldId id="270" r:id="rId30"/>
    <p:sldId id="271" r:id="rId31"/>
    <p:sldId id="268" r:id="rId32"/>
    <p:sldId id="272" r:id="rId33"/>
    <p:sldId id="280"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72586" autoAdjust="0"/>
  </p:normalViewPr>
  <p:slideViewPr>
    <p:cSldViewPr>
      <p:cViewPr varScale="1">
        <p:scale>
          <a:sx n="56" d="100"/>
          <a:sy n="56" d="100"/>
        </p:scale>
        <p:origin x="-15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9C83EE5-6607-4F5D-9B71-F3066156CA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D568A-BEEC-427B-9E62-0AE24E2A1C35}" type="slidenum">
              <a:rPr lang="en-US"/>
              <a:pPr/>
              <a:t>1</a:t>
            </a:fld>
            <a:endParaRPr lang="en-US"/>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dirty="0"/>
              <a:t>In the words of Theodor Roosevelt, our twenty-sixth US President:</a:t>
            </a:r>
          </a:p>
          <a:p>
            <a:r>
              <a:rPr lang="en-US" dirty="0"/>
              <a:t>“There is delight in the hardy life of the open.  There are no words that can tell of the hidden spirit of the wilderness, that can reveal its mystery, its melancholy and its charm.  The nation behaves well if it treats the natural resources as assets which must turn over to the next generation increased and not impaired value.” Theodore Roosevelt, twenty-sixth US President (1901-09) 1858-1919</a:t>
            </a:r>
          </a:p>
          <a:p>
            <a:endParaRPr lang="en-US" dirty="0"/>
          </a:p>
          <a:p>
            <a:r>
              <a:rPr lang="en-US" dirty="0"/>
              <a:t>And the words of Henry David Thoreau:</a:t>
            </a:r>
          </a:p>
          <a:p>
            <a:r>
              <a:rPr lang="en-US" dirty="0"/>
              <a:t>“When we walk, we naturally go to the fields and woods: what would become of us, if we walked only in a garden or a mall?” Henry David Thoreau, American writer and naturalist, 1838-1914</a:t>
            </a:r>
          </a:p>
          <a:p>
            <a:endParaRPr lang="en-US" dirty="0"/>
          </a:p>
          <a:p>
            <a:r>
              <a:rPr lang="en-US" dirty="0"/>
              <a:t>Source: NYS Parks and Conservation Association and The Business Council of NYS, Inc.</a:t>
            </a:r>
          </a:p>
          <a:p>
            <a:r>
              <a:rPr lang="en-US" dirty="0"/>
              <a:t>Photo: Bill Smith, 2008</a:t>
            </a:r>
          </a:p>
          <a:p>
            <a:r>
              <a:rPr lang="en-US" dirty="0"/>
              <a:t>Assembled by Anne </a:t>
            </a:r>
            <a:r>
              <a:rPr lang="en-US" dirty="0" err="1"/>
              <a:t>Bergantz</a:t>
            </a:r>
            <a:r>
              <a:rPr lang="en-US" dirty="0"/>
              <a:t>, 2008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393AB-0D88-4424-8A3A-A30228E0726E}" type="slidenum">
              <a:rPr lang="en-US"/>
              <a:pPr/>
              <a:t>10</a:t>
            </a:fld>
            <a:endParaRPr lang="en-US"/>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sz="1000"/>
              <a:t>In the words of Anne Lusk, Stowe Vermont greenway advocate:</a:t>
            </a:r>
          </a:p>
          <a:p>
            <a:r>
              <a:rPr lang="en-US" sz="1000"/>
              <a:t>“People are different on a path.  On a town sidewalk strangers may make eye contact but that is all. On a path they smile, say hello and pet one another’s dogs.  I think every community in America should have a greenway.”   </a:t>
            </a:r>
          </a:p>
          <a:p>
            <a:endParaRPr lang="en-US" sz="1000"/>
          </a:p>
          <a:p>
            <a:r>
              <a:rPr lang="en-US" sz="1000"/>
              <a:t>Source: Parks and Trails New York and The Greenway Conservancy for the Hudson River Valley.</a:t>
            </a:r>
          </a:p>
          <a:p>
            <a:r>
              <a:rPr lang="en-US" sz="1000"/>
              <a:t>Photo: Dave Ellis , 2007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0D8A2-B8E5-42DC-BBAF-E8E230C46A98}" type="slidenum">
              <a:rPr lang="en-US"/>
              <a:pPr/>
              <a:t>11</a:t>
            </a:fld>
            <a:endParaRPr lang="en-US"/>
          </a:p>
        </p:txBody>
      </p:sp>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Nationally, Rails to Trails Conservancy estimates Americans use rail-trails close to 100 million times a year for recreation, transportation and health.</a:t>
            </a:r>
          </a:p>
          <a:p>
            <a:endParaRPr lang="en-US"/>
          </a:p>
          <a:p>
            <a:r>
              <a:rPr lang="en-US" sz="1000"/>
              <a:t>Source: Rails to Trails Conservancy, 2008; NYS Parks and Conservation Association and The Business Council of NYS, Inc., 2000</a:t>
            </a:r>
          </a:p>
          <a:p>
            <a:r>
              <a:rPr lang="en-US"/>
              <a:t>Photo: Dave Ellis , 2007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04F15-5188-4278-A39B-2226EEE6EE92}" type="slidenum">
              <a:rPr lang="en-US"/>
              <a:pPr/>
              <a:t>12</a:t>
            </a:fld>
            <a:endParaRPr lang="en-US"/>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A rail-trail between Johnstown and Gloversville in Fulton, County NY converted a 2.8 mile litter strewn section of abandoned railway to the pride of two communities.</a:t>
            </a:r>
          </a:p>
          <a:p>
            <a:r>
              <a:rPr lang="en-US"/>
              <a:t>They hope to expand it another 14 miles.</a:t>
            </a:r>
          </a:p>
          <a:p>
            <a:endParaRPr lang="en-US"/>
          </a:p>
          <a:p>
            <a:r>
              <a:rPr lang="en-US"/>
              <a:t>“Pick any nice day and you’ll find wall to wall people along the trail.  There is a special feeling among the people, too.  People who wouldn’t ordinarily speak to each other are chatting away”</a:t>
            </a:r>
          </a:p>
          <a:p>
            <a:endParaRPr lang="en-US"/>
          </a:p>
          <a:p>
            <a:r>
              <a:rPr lang="en-US"/>
              <a:t>We’ve had tremendous buy-in from the community.  People volunteer to clear the trail, police it and even make benches for it.”</a:t>
            </a:r>
          </a:p>
          <a:p>
            <a:r>
              <a:rPr lang="en-US"/>
              <a:t>Lisa McCoy, president of their 775 member chamber of commerce</a:t>
            </a:r>
          </a:p>
          <a:p>
            <a:endParaRPr lang="en-US"/>
          </a:p>
          <a:p>
            <a:r>
              <a:rPr lang="en-US" sz="1000"/>
              <a:t>Source: Federal Surface Transportation Board, 1998 Buffalo-Pittsburgh application to abandon </a:t>
            </a:r>
          </a:p>
          <a:p>
            <a:r>
              <a:rPr lang="en-US" sz="1000"/>
              <a:t>NYS Parks and Conservation Association and The Business Council of NYS, Inc.</a:t>
            </a:r>
          </a:p>
          <a:p>
            <a:r>
              <a:rPr lang="en-US"/>
              <a:t>Map: Bill Smith, 2008</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17DE0-E5FD-485E-8E93-3E8607B7F532}" type="slidenum">
              <a:rPr lang="en-US"/>
              <a:pPr/>
              <a:t>13</a:t>
            </a:fld>
            <a:endParaRPr 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Property owners adjacent to trails may agree with the trail concept but are concerned about liability, litter, vandalism, privacy and other trail maintenance concerns.  Studies of the many trail systems throughout the country show that these are more perceived than actual problems.  Nevertheless, trail organizations must commit to plan, build and manage trails to minimize potential issues.</a:t>
            </a:r>
          </a:p>
          <a:p>
            <a:endParaRPr lang="en-US"/>
          </a:p>
          <a:p>
            <a:r>
              <a:rPr lang="en-US"/>
              <a:t>Source: Greenway Conservancy of the Hudson River Valley and Parks and Trails New York. 2002</a:t>
            </a:r>
          </a:p>
          <a:p>
            <a:r>
              <a:rPr lang="en-US"/>
              <a:t>Photo: Dave Ellis, 2007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D4377-3469-42BA-B289-FE9F416ED6E3}" type="slidenum">
              <a:rPr lang="en-US"/>
              <a:pPr/>
              <a:t>14</a:t>
            </a:fld>
            <a:endParaRPr 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sz="1000"/>
              <a:t>New York’s Recreational Use Statute limits the liability of landowners who voluntarily allow access to their land for recreational activities such as hiking, biking, x-country skiing and horseback riding.  This statute provides landowners with important protections.</a:t>
            </a:r>
          </a:p>
          <a:p>
            <a:endParaRPr lang="en-US" sz="1000"/>
          </a:p>
          <a:p>
            <a:r>
              <a:rPr lang="en-US" sz="1000"/>
              <a:t>The law applies whether or not the landowner grants permission for use as long as they do not charge a fee and do not maliciously fail to guard against hazards.</a:t>
            </a:r>
          </a:p>
          <a:p>
            <a:endParaRPr lang="en-US" sz="1000"/>
          </a:p>
          <a:p>
            <a:r>
              <a:rPr lang="en-US" sz="1000"/>
              <a:t>In addition, homeowner insurance protects the property owner if someone is injured on their property whether they have permission to be there or not.</a:t>
            </a:r>
          </a:p>
          <a:p>
            <a:endParaRPr lang="en-US" sz="1000"/>
          </a:p>
          <a:p>
            <a:r>
              <a:rPr lang="en-US" sz="1000"/>
              <a:t>The combination of recreational use statute and homeowner insurance provide a solid shield against the risk of litigation.</a:t>
            </a:r>
          </a:p>
          <a:p>
            <a:endParaRPr lang="en-US" sz="1000"/>
          </a:p>
          <a:p>
            <a:r>
              <a:rPr lang="en-US" sz="1000"/>
              <a:t>In addition the local trail organization should have liability or self insurance and may be able to include property owners as additionally insured.  A lawyer should be consulted for more detailed information and current state law. </a:t>
            </a:r>
          </a:p>
          <a:p>
            <a:endParaRPr lang="en-US" sz="1000"/>
          </a:p>
          <a:p>
            <a:r>
              <a:rPr lang="en-US" sz="1000"/>
              <a:t>Source: Greenway Conservancy of the Hudson River Valley and Parks and Trails New York. 2002</a:t>
            </a:r>
          </a:p>
          <a:p>
            <a:r>
              <a:rPr lang="en-US" sz="1000"/>
              <a:t>Photo: Peter Swartwout, 2008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3EB10-EB8C-443B-80AF-D3D6D5375727}" type="slidenum">
              <a:rPr lang="en-US"/>
              <a:pPr/>
              <a:t>15</a:t>
            </a:fld>
            <a:endParaRPr lang="en-US"/>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Abandoned and neglected property invites crime.  Places where there is activity, attention and interest have less crime.  In the words of author and urbanist Jane Jacobs, the safest places are where there are “eyes on the street”.</a:t>
            </a:r>
          </a:p>
          <a:p>
            <a:endParaRPr lang="en-US"/>
          </a:p>
          <a:p>
            <a:r>
              <a:rPr lang="en-US"/>
              <a:t>Trails have excellent safety records.  Four separate studies, conducted between 1979 and 1997, concluded that landowners adjacent to trails experienced negligible crime as a result of trails.  </a:t>
            </a:r>
          </a:p>
          <a:p>
            <a:endParaRPr lang="en-US"/>
          </a:p>
          <a:p>
            <a:r>
              <a:rPr lang="en-US"/>
              <a:t>A 1998 study of 372 rail-trails nationwide, totaling more than 7,000 miles of trails and over 45 million users, found that trails are among the safest places in communities.  </a:t>
            </a:r>
          </a:p>
          <a:p>
            <a:endParaRPr lang="en-US"/>
          </a:p>
          <a:p>
            <a:r>
              <a:rPr lang="en-US"/>
              <a:t>A study of the 1800 mile Appalachian Trail found that a trail user would be more likely hit by lightning than a victim of crime on the trail. </a:t>
            </a:r>
          </a:p>
          <a:p>
            <a:endParaRPr lang="en-US"/>
          </a:p>
          <a:p>
            <a:r>
              <a:rPr lang="en-US"/>
              <a:t>Source: Greenway Conservancy of the Hudson River Valley and Parks and Trails New York. 2002</a:t>
            </a:r>
          </a:p>
          <a:p>
            <a:r>
              <a:rPr lang="en-US"/>
              <a:t>Photo: A. Bergantz, 2008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6D7C8-A587-4A35-BABD-726703201CD3}" type="slidenum">
              <a:rPr lang="en-US"/>
              <a:pPr/>
              <a:t>16</a:t>
            </a:fld>
            <a:endParaRPr 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Trail use is a directed through activity.  Trail users tend to stay on the path and not loiter or enter adjacent property.</a:t>
            </a:r>
          </a:p>
          <a:p>
            <a:endParaRPr lang="en-US"/>
          </a:p>
          <a:p>
            <a:r>
              <a:rPr lang="en-US"/>
              <a:t>Trail organizations work with property owners to minimize the impact of trail activity.  Natural barriers, topography, landscaping and fencing can help buffer private property from trail activity.</a:t>
            </a:r>
          </a:p>
          <a:p>
            <a:endParaRPr lang="en-US"/>
          </a:p>
          <a:p>
            <a:r>
              <a:rPr lang="en-US"/>
              <a:t>Education of trail users and signage along the trail corridor help users to respect private property, understand trail use is a privilege and they have a responsibility for personal stewardship.</a:t>
            </a:r>
          </a:p>
          <a:p>
            <a:r>
              <a:rPr lang="en-US"/>
              <a:t>  </a:t>
            </a:r>
          </a:p>
          <a:p>
            <a:r>
              <a:rPr lang="en-US"/>
              <a:t>Source: Greenway Conservancy of the Hudson River Valley and Parks and Trails New York. 2002</a:t>
            </a:r>
          </a:p>
          <a:p>
            <a:r>
              <a:rPr lang="en-US"/>
              <a:t>Photo: Dave Ellis, 2007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73E51-8FC2-41FD-90A3-BDC426D16392}" type="slidenum">
              <a:rPr lang="en-US"/>
              <a:pPr/>
              <a:t>17</a:t>
            </a:fld>
            <a:endParaRPr 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Trails users tend to be interested in preserving the natural beauty of the environment.</a:t>
            </a:r>
          </a:p>
          <a:p>
            <a:r>
              <a:rPr lang="en-US"/>
              <a:t>Signs, such as “carry in-carry out”, maintenance and monitoring by your local trail organization and volunteers help promote well kept trails. </a:t>
            </a:r>
          </a:p>
          <a:p>
            <a:endParaRPr lang="en-US"/>
          </a:p>
          <a:p>
            <a:r>
              <a:rPr lang="en-US"/>
              <a:t>Source: Greenway Conservancy of the Hudson River Valley and Parks and Trails New York. 2002</a:t>
            </a:r>
          </a:p>
          <a:p>
            <a:r>
              <a:rPr lang="en-US"/>
              <a:t>Photo: A. Bergantz, 2007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2EB42-E758-4C5A-BB67-2BF4AB4B8B96}" type="slidenum">
              <a:rPr lang="en-US"/>
              <a:pPr/>
              <a:t>18</a:t>
            </a:fld>
            <a:endParaRPr lang="en-US"/>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Local trail partners are encouraged to maintain and foster traditional land uses. Trails can be compatible with traditional uses such as agriculture, forestry, and hunting.  A major focus of trail development is the natural, cultural and historical preservation of the area.</a:t>
            </a:r>
          </a:p>
          <a:p>
            <a:endParaRPr lang="en-US"/>
          </a:p>
          <a:p>
            <a:r>
              <a:rPr lang="en-US"/>
              <a:t>Source: Greenway Conservancy of the Hudson River Valley and Parks and Trails New York. 2002</a:t>
            </a:r>
          </a:p>
          <a:p>
            <a:r>
              <a:rPr lang="en-US"/>
              <a:t>Photo: Dave Ellis, 2007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E7B36-6864-409A-A468-4F4CC8B302BD}" type="slidenum">
              <a:rPr lang="en-US"/>
              <a:pPr/>
              <a:t>19</a:t>
            </a:fld>
            <a:endParaRPr lang="en-US"/>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The impact of a trail on property value is a common landowner concern. National studies indicate that property values typically increase slightly or remain the same.</a:t>
            </a:r>
          </a:p>
          <a:p>
            <a:endParaRPr lang="en-US"/>
          </a:p>
          <a:p>
            <a:r>
              <a:rPr lang="en-US"/>
              <a:t>1993 River and Trails Program study by Pennsylvania State University that included 663 property owners and 71 realtors, concluded that trails do not have an adverse effect on property values.</a:t>
            </a:r>
          </a:p>
          <a:p>
            <a:endParaRPr lang="en-US"/>
          </a:p>
          <a:p>
            <a:r>
              <a:rPr lang="en-US"/>
              <a:t>Similar studies of the adjacent landowners along the Mohawk-Hudson Bike-Hike trail in 1998 and a 1997 Minnesota study of the Minneapolis/St Paul trails concluded the same.  Trails increase or have no effect on their property value.</a:t>
            </a:r>
          </a:p>
          <a:p>
            <a:endParaRPr lang="en-US"/>
          </a:p>
          <a:p>
            <a:r>
              <a:rPr lang="en-US"/>
              <a:t>A 1997 survey concluded that one third of all residents along the Iron Horse Trail in Contra Costa California bought their homes because of the trail and for other residents it was not a positive or negative factor in their home purchase.</a:t>
            </a:r>
          </a:p>
          <a:p>
            <a:endParaRPr lang="en-US"/>
          </a:p>
          <a:p>
            <a:r>
              <a:rPr lang="en-US"/>
              <a:t>According to a 2001 study by Cornell University, proximity to parks and recreation is among the top five reasons people give for selecting a community to live in.</a:t>
            </a:r>
          </a:p>
          <a:p>
            <a:endParaRPr lang="en-US"/>
          </a:p>
          <a:p>
            <a:r>
              <a:rPr lang="en-US"/>
              <a:t>Source: Greenway Conservancy of the Hudson River Valley and Parks and Trails New York. 2002</a:t>
            </a:r>
          </a:p>
          <a:p>
            <a:r>
              <a:rPr lang="en-US"/>
              <a:t>Photo: Peter Swartwout, 2007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4C8A9-6601-4DA2-BD44-A37A3494E80B}" type="slidenum">
              <a:rPr lang="en-US"/>
              <a:pPr/>
              <a:t>2</a:t>
            </a:fld>
            <a:endParaRPr lang="en-US"/>
          </a:p>
        </p:txBody>
      </p:sp>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t>Source: NYS Parks and Conservation Association and The Business Council of NYS, Inc.</a:t>
            </a:r>
          </a:p>
          <a:p>
            <a:r>
              <a:rPr lang="en-US"/>
              <a:t>Photo: Dave Ellis , 2007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40420-E723-43C1-A5ED-536AB4BD5709}" type="slidenum">
              <a:rPr lang="en-US"/>
              <a:pPr/>
              <a:t>20</a:t>
            </a:fld>
            <a:endParaRPr lang="en-US"/>
          </a:p>
        </p:txBody>
      </p:sp>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t>Landowners can be active participants in all management decisions.  Local trail organizations work closely with adjacent landowners to develop management and maintenance plans for each section of the trail that meet their needs and interests.</a:t>
            </a:r>
          </a:p>
          <a:p>
            <a:endParaRPr lang="en-US"/>
          </a:p>
          <a:p>
            <a:endParaRPr lang="en-US"/>
          </a:p>
          <a:p>
            <a:r>
              <a:rPr lang="en-US"/>
              <a:t>Source: Greenway Conservancy of the Hudson River Valley and Parks and Trails New York. 2002</a:t>
            </a:r>
          </a:p>
          <a:p>
            <a:r>
              <a:rPr lang="en-US"/>
              <a:t>Photo: Dave Ellis, 2007</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701C3-9188-4F2D-B747-1D4DC664D023}" type="slidenum">
              <a:rPr lang="en-US"/>
              <a:pPr/>
              <a:t>21</a:t>
            </a:fld>
            <a:endParaRPr lang="en-US"/>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t>B-P Depot, Village of Orchard Park</a:t>
            </a:r>
          </a:p>
          <a:p>
            <a:r>
              <a:rPr lang="en-US"/>
              <a:t>Photo: A. Bergantz, 2008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85B93-800A-42FF-A78F-CB838C9BCB28}" type="slidenum">
              <a:rPr lang="en-US"/>
              <a:pPr/>
              <a:t>22</a:t>
            </a:fld>
            <a:endParaRPr lang="en-US"/>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Village of Orchard Park</a:t>
            </a:r>
          </a:p>
          <a:p>
            <a:r>
              <a:rPr lang="en-US"/>
              <a:t>Photo: A. Bergantz, 2008</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0CDC3-438D-44F1-9FE7-6FD36B7CF699}" type="slidenum">
              <a:rPr lang="en-US"/>
              <a:pPr/>
              <a:t>23</a:t>
            </a:fld>
            <a:endParaRPr lang="en-US"/>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Mile nine marker, Orchard Park</a:t>
            </a:r>
          </a:p>
          <a:p>
            <a:r>
              <a:rPr lang="en-US"/>
              <a:t>Photo: A. Bergantz, 2008</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A6DB9-B342-4225-908C-5AD388E5172C}" type="slidenum">
              <a:rPr lang="en-US"/>
              <a:pPr/>
              <a:t>24</a:t>
            </a:fld>
            <a:endParaRPr lang="en-US"/>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Rail bridge over 240, Orchard Park</a:t>
            </a:r>
          </a:p>
          <a:p>
            <a:r>
              <a:rPr lang="en-US"/>
              <a:t>Photo: A. Bergantz, 2008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F2175-636D-4568-BD09-B740B06C6756}" type="slidenum">
              <a:rPr lang="en-US"/>
              <a:pPr/>
              <a:t>25</a:t>
            </a:fld>
            <a:endParaRPr lang="en-US"/>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Orchard Park</a:t>
            </a:r>
          </a:p>
          <a:p>
            <a:r>
              <a:rPr lang="en-US"/>
              <a:t>Photo: A. Bergantz, 2008</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6EFEF-ACE6-4755-B7D3-7BD6BF122308}" type="slidenum">
              <a:rPr lang="en-US"/>
              <a:pPr/>
              <a:t>26</a:t>
            </a:fld>
            <a:endParaRPr lang="en-US"/>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Route 240, Colden</a:t>
            </a:r>
          </a:p>
          <a:p>
            <a:r>
              <a:rPr lang="en-US"/>
              <a:t>Photo: Bill Smith, 2008</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BF565-C13D-4C91-B31E-59C69E0086A1}" type="slidenum">
              <a:rPr lang="en-US"/>
              <a:pPr/>
              <a:t>27</a:t>
            </a:fld>
            <a:endParaRPr lang="en-US"/>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Kissing Bridge Ski Resort, Colden</a:t>
            </a:r>
          </a:p>
          <a:p>
            <a:r>
              <a:rPr lang="en-US"/>
              <a:t>Photo: Bill Smith, 2008</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CE935-B106-4E42-9AAA-5154FC948AB4}" type="slidenum">
              <a:rPr lang="en-US"/>
              <a:pPr/>
              <a:t>28</a:t>
            </a:fld>
            <a:endParaRPr lang="en-US"/>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Buffalo-Pittsburgh rail corridor</a:t>
            </a:r>
          </a:p>
          <a:p>
            <a:r>
              <a:rPr lang="en-US"/>
              <a:t>Photo: Bill Smith, 2008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840F0-50CB-4C4E-AEF0-9C639262CC3A}" type="slidenum">
              <a:rPr lang="en-US"/>
              <a:pPr/>
              <a:t>29</a:t>
            </a:fld>
            <a:endParaRPr lang="en-US"/>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Buffalo-Pittsburgh rail corridor</a:t>
            </a:r>
          </a:p>
          <a:p>
            <a:r>
              <a:rPr lang="en-US"/>
              <a:t>Photo: Bill Smith, 2008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A8497-2547-4BB5-90AE-18C2CA7C3082}" type="slidenum">
              <a:rPr lang="en-US"/>
              <a:pPr/>
              <a:t>3</a:t>
            </a:fld>
            <a:endParaRPr lang="en-US"/>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t>Source: NYS Parks and Conservation Association and The Business Council of NYS, Inc.</a:t>
            </a:r>
          </a:p>
          <a:p>
            <a:r>
              <a:rPr lang="en-US"/>
              <a:t>Photo: Dave Ellis , 2007</a:t>
            </a:r>
            <a:endParaRPr lang="en-US" sz="1400"/>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E3A8C-52F2-47E1-897F-4C6873E5C692}" type="slidenum">
              <a:rPr lang="en-US"/>
              <a:pPr/>
              <a:t>30</a:t>
            </a:fld>
            <a:endParaRPr lang="en-US"/>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Buffalo-Pittsburgh rail corridor</a:t>
            </a:r>
          </a:p>
          <a:p>
            <a:r>
              <a:rPr lang="en-US"/>
              <a:t>Photo: Bill Smith, 2008</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83C34-54D1-4C33-B56E-C6381D67B493}" type="slidenum">
              <a:rPr lang="en-US"/>
              <a:pPr/>
              <a:t>31</a:t>
            </a:fld>
            <a:endParaRPr lang="en-US"/>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Glenn “Pop” Warner Museum, Concord Historical Society, Village of Springville</a:t>
            </a:r>
          </a:p>
          <a:p>
            <a:r>
              <a:rPr lang="en-US"/>
              <a:t>Photo: Bill Smith, 2008</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74D64-35CB-4714-9FC5-9FE204516CF0}" type="slidenum">
              <a:rPr lang="en-US"/>
              <a:pPr/>
              <a:t>32</a:t>
            </a:fld>
            <a:endParaRPr lang="en-US"/>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B-P Depot, Village of Springville</a:t>
            </a:r>
          </a:p>
          <a:p>
            <a:r>
              <a:rPr lang="en-US"/>
              <a:t>Source: Bill Smith, 2008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90E18-DD76-4CC4-B591-C6930E4CFA2D}" type="slidenum">
              <a:rPr lang="en-US"/>
              <a:pPr/>
              <a:t>33</a:t>
            </a:fld>
            <a:endParaRPr lang="en-US"/>
          </a:p>
        </p:txBody>
      </p:sp>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“Successful greenways grow out of the grassroots.  They depend on local enthusiasm, local money, local leaders, local priorities, local agreements and local governments.  They depend on highly motivated volunteers including individuals, groups and businesses.  They are dependent, in short, on a strong sense of community responsibility and on the willingness of each community to link its destiny to that of its neighbors.” David Burwell, President, Rails-to-Trails Conservancy, 1996</a:t>
            </a:r>
          </a:p>
          <a:p>
            <a:endParaRPr lang="en-US"/>
          </a:p>
          <a:p>
            <a:r>
              <a:rPr lang="en-US"/>
              <a:t>Source: </a:t>
            </a:r>
            <a:r>
              <a:rPr lang="en-US" sz="1000"/>
              <a:t>NYS Parks and Conservation Association and The Business Council of NYS, Inc.</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6F0EC-1406-42A7-8C03-676E98C2887A}" type="slidenum">
              <a:rPr lang="en-US"/>
              <a:pPr/>
              <a:t>4</a:t>
            </a:fld>
            <a:endParaRPr lang="en-US"/>
          </a:p>
        </p:txBody>
      </p:sp>
      <p:sp>
        <p:nvSpPr>
          <p:cNvPr id="17410" name="Rectangle 2"/>
          <p:cNvSpPr>
            <a:spLocks noChangeArrowheads="1" noTextEdit="1"/>
          </p:cNvSpPr>
          <p:nvPr>
            <p:ph type="sldImg"/>
          </p:nvPr>
        </p:nvSpPr>
        <p:spPr>
          <a:ln/>
        </p:spPr>
      </p:sp>
      <p:sp>
        <p:nvSpPr>
          <p:cNvPr id="17411" name="Rectangle 3"/>
          <p:cNvSpPr>
            <a:spLocks noGrp="1" noChangeArrowheads="1"/>
          </p:cNvSpPr>
          <p:nvPr>
            <p:ph type="body" idx="1"/>
          </p:nvPr>
        </p:nvSpPr>
        <p:spPr/>
        <p:txBody>
          <a:bodyPr/>
          <a:lstStyle/>
          <a:p>
            <a:pPr>
              <a:lnSpc>
                <a:spcPct val="80000"/>
              </a:lnSpc>
            </a:pPr>
            <a:r>
              <a:rPr lang="en-US" sz="900"/>
              <a:t>A major national parks service study of three rail-trails, an urban trail in California, a suburban trail in Florida and a rural trail in Iowa, found that trail use put between 1.2 and 1.9 million dollars into nearby communities each year.</a:t>
            </a:r>
          </a:p>
          <a:p>
            <a:pPr>
              <a:lnSpc>
                <a:spcPct val="80000"/>
              </a:lnSpc>
            </a:pPr>
            <a:endParaRPr lang="en-US" sz="900"/>
          </a:p>
          <a:p>
            <a:pPr>
              <a:lnSpc>
                <a:spcPct val="80000"/>
              </a:lnSpc>
            </a:pPr>
            <a:r>
              <a:rPr lang="en-US" sz="900"/>
              <a:t>Cape Cod Rail Trail Study of business owners adjacent to trail:</a:t>
            </a:r>
          </a:p>
          <a:p>
            <a:pPr>
              <a:lnSpc>
                <a:spcPct val="80000"/>
              </a:lnSpc>
            </a:pPr>
            <a:r>
              <a:rPr lang="en-US" sz="900"/>
              <a:t>60% said trail is a prominent factor in their business expansion.</a:t>
            </a:r>
          </a:p>
          <a:p>
            <a:pPr>
              <a:lnSpc>
                <a:spcPct val="80000"/>
              </a:lnSpc>
            </a:pPr>
            <a:r>
              <a:rPr lang="en-US" sz="900"/>
              <a:t>53% said revenue from trail users more than 10% of business</a:t>
            </a:r>
          </a:p>
          <a:p>
            <a:pPr>
              <a:lnSpc>
                <a:spcPct val="80000"/>
              </a:lnSpc>
            </a:pPr>
            <a:r>
              <a:rPr lang="en-US" sz="900"/>
              <a:t>24% said the trail played a part in opening their business</a:t>
            </a:r>
          </a:p>
          <a:p>
            <a:pPr>
              <a:lnSpc>
                <a:spcPct val="80000"/>
              </a:lnSpc>
            </a:pPr>
            <a:endParaRPr lang="en-US" sz="900"/>
          </a:p>
          <a:p>
            <a:pPr>
              <a:lnSpc>
                <a:spcPct val="80000"/>
              </a:lnSpc>
            </a:pPr>
            <a:r>
              <a:rPr lang="en-US" sz="900"/>
              <a:t>Dunedin, Florida</a:t>
            </a:r>
          </a:p>
          <a:p>
            <a:pPr>
              <a:lnSpc>
                <a:spcPct val="80000"/>
              </a:lnSpc>
            </a:pPr>
            <a:r>
              <a:rPr lang="en-US" sz="900"/>
              <a:t>1992 - 35%  storefront vacancy rate</a:t>
            </a:r>
          </a:p>
          <a:p>
            <a:pPr>
              <a:lnSpc>
                <a:spcPct val="80000"/>
              </a:lnSpc>
            </a:pPr>
            <a:r>
              <a:rPr lang="en-US" sz="900"/>
              <a:t>Converted CSX Railroad to “Pinellas Trail”</a:t>
            </a:r>
          </a:p>
          <a:p>
            <a:pPr>
              <a:lnSpc>
                <a:spcPct val="80000"/>
              </a:lnSpc>
            </a:pPr>
            <a:r>
              <a:rPr lang="en-US" sz="900"/>
              <a:t>Now 100% store front occupancy with waiting list for available space</a:t>
            </a:r>
          </a:p>
          <a:p>
            <a:pPr>
              <a:lnSpc>
                <a:spcPct val="80000"/>
              </a:lnSpc>
            </a:pPr>
            <a:endParaRPr lang="en-US" sz="900"/>
          </a:p>
          <a:p>
            <a:pPr>
              <a:lnSpc>
                <a:spcPct val="80000"/>
              </a:lnSpc>
            </a:pPr>
            <a:r>
              <a:rPr lang="en-US" sz="900"/>
              <a:t>Wisconsin “Elroy-Sparta” State Park Trail, </a:t>
            </a:r>
          </a:p>
          <a:p>
            <a:pPr>
              <a:lnSpc>
                <a:spcPct val="80000"/>
              </a:lnSpc>
            </a:pPr>
            <a:r>
              <a:rPr lang="en-US" sz="900"/>
              <a:t>32 mile trail</a:t>
            </a:r>
          </a:p>
          <a:p>
            <a:pPr>
              <a:lnSpc>
                <a:spcPct val="80000"/>
              </a:lnSpc>
            </a:pPr>
            <a:r>
              <a:rPr lang="en-US" sz="900"/>
              <a:t>Hotel rooms booked one year in advance during peak season</a:t>
            </a:r>
          </a:p>
          <a:p>
            <a:pPr>
              <a:lnSpc>
                <a:spcPct val="80000"/>
              </a:lnSpc>
            </a:pPr>
            <a:r>
              <a:rPr lang="en-US" sz="900"/>
              <a:t>Visitors average 228 miles travel to come to trail, that brings money to region</a:t>
            </a:r>
          </a:p>
          <a:p>
            <a:pPr>
              <a:lnSpc>
                <a:spcPct val="80000"/>
              </a:lnSpc>
            </a:pPr>
            <a:endParaRPr lang="en-US" sz="900"/>
          </a:p>
          <a:p>
            <a:pPr>
              <a:lnSpc>
                <a:spcPct val="80000"/>
              </a:lnSpc>
            </a:pPr>
            <a:r>
              <a:rPr lang="en-US" sz="900"/>
              <a:t>Katy Hiking and Biking Trail, Marthasville, Missouri</a:t>
            </a:r>
          </a:p>
          <a:p>
            <a:pPr>
              <a:lnSpc>
                <a:spcPct val="80000"/>
              </a:lnSpc>
            </a:pPr>
            <a:r>
              <a:rPr lang="en-US" sz="900"/>
              <a:t>Yough River Trail, Connellsville, Pennsylvania</a:t>
            </a:r>
          </a:p>
          <a:p>
            <a:pPr>
              <a:lnSpc>
                <a:spcPct val="80000"/>
              </a:lnSpc>
            </a:pPr>
            <a:r>
              <a:rPr lang="en-US" sz="900"/>
              <a:t>San Antonio River Walk, San Antonio, Texas</a:t>
            </a:r>
          </a:p>
          <a:p>
            <a:pPr>
              <a:lnSpc>
                <a:spcPct val="80000"/>
              </a:lnSpc>
            </a:pPr>
            <a:r>
              <a:rPr lang="en-US" sz="900"/>
              <a:t>Stowe Recreation Path, Stowe, Vermont</a:t>
            </a:r>
          </a:p>
          <a:p>
            <a:pPr>
              <a:lnSpc>
                <a:spcPct val="80000"/>
              </a:lnSpc>
            </a:pPr>
            <a:endParaRPr lang="en-US" sz="900"/>
          </a:p>
          <a:p>
            <a:pPr>
              <a:lnSpc>
                <a:spcPct val="80000"/>
              </a:lnSpc>
            </a:pPr>
            <a:endParaRPr lang="en-US" sz="900"/>
          </a:p>
          <a:p>
            <a:pPr>
              <a:lnSpc>
                <a:spcPct val="80000"/>
              </a:lnSpc>
            </a:pPr>
            <a:r>
              <a:rPr lang="en-US" sz="900"/>
              <a:t>Source: NYS Parks and Conservation Association and The Business Council of NYS, Inc.</a:t>
            </a:r>
          </a:p>
          <a:p>
            <a:pPr>
              <a:lnSpc>
                <a:spcPct val="80000"/>
              </a:lnSpc>
            </a:pPr>
            <a:r>
              <a:rPr lang="en-US" sz="900"/>
              <a:t>Photo: Dave Ellis , 2007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CCDA2-7363-472D-B5D7-AFE9D7648A8B}" type="slidenum">
              <a:rPr lang="en-US"/>
              <a:pPr/>
              <a:t>5</a:t>
            </a:fld>
            <a:endParaRPr lang="en-US"/>
          </a:p>
        </p:txBody>
      </p:sp>
      <p:sp>
        <p:nvSpPr>
          <p:cNvPr id="15362" name="Rectangle 2"/>
          <p:cNvSpPr>
            <a:spLocks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sz="1000"/>
              <a:t>“Good recreational facilities are critical when recruiting employees” - James Pitt, Pres. and CEO of Cutco Cutlery Corp. an employer of 850 people.</a:t>
            </a:r>
          </a:p>
          <a:p>
            <a:endParaRPr lang="en-US" sz="1000"/>
          </a:p>
          <a:p>
            <a:r>
              <a:rPr lang="en-US" sz="1000"/>
              <a:t>Quality of Life is a crucial factor in recruiting and keeping good employees.  That’s why three Olean NY corporations, Dexter, Cutco Cutlery and Dresser-Rand , contributed $10,000 apiece to complete the Allegheny River Valley Trail in South Western NY.  The trail connects St Bonaventure University and the town of Allegany. It is so successful that they are looking to expand it.</a:t>
            </a:r>
          </a:p>
          <a:p>
            <a:endParaRPr lang="en-US" sz="1000"/>
          </a:p>
          <a:p>
            <a:r>
              <a:rPr lang="en-US" sz="1000"/>
              <a:t>Source: NYS Parks and Conservation Association and The Business Council of NYS, Inc.</a:t>
            </a:r>
          </a:p>
          <a:p>
            <a:r>
              <a:rPr lang="en-US" sz="1000"/>
              <a:t>Photo: Dave Ellis , 2007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4C604-CC82-4A17-8B34-CA8F4A7F9BC6}" type="slidenum">
              <a:rPr lang="en-US"/>
              <a:pPr/>
              <a:t>6</a:t>
            </a:fld>
            <a:endParaRPr lang="en-US"/>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Studies from the national Centers for Disease Control show that providing better access to places for physical activity increases the level of physical activity in a community.  Becoming more active can help control weight, reduce high blood pressure, reduce risk of type 2 diabetes and heart attack, lessen symptoms of depression and anxiety, decrease arthritis and disability, prevent osteoporosis and falls.</a:t>
            </a:r>
          </a:p>
          <a:p>
            <a:r>
              <a:rPr lang="en-US"/>
              <a:t>Only 45% of men and 32% of woman engage in 30 minutes of daily moderate physical activity. As a consequence, more than half of New Yorkers are overweight or obese</a:t>
            </a:r>
          </a:p>
          <a:p>
            <a:r>
              <a:rPr lang="en-US"/>
              <a:t>More than $6 billion of NY’s Medicare and Medicaid costs are attributed to obesity.</a:t>
            </a:r>
          </a:p>
          <a:p>
            <a:r>
              <a:rPr lang="en-US"/>
              <a:t>Trails are an enjoyable, versatile and cost effective means of physical activity.</a:t>
            </a:r>
          </a:p>
          <a:p>
            <a:r>
              <a:rPr lang="en-US"/>
              <a:t>Seniors can benefit the most. As the least active age group in the US, regular physical activity can reduce the risk of chronic disease and disability. </a:t>
            </a:r>
          </a:p>
          <a:p>
            <a:r>
              <a:rPr lang="en-US" sz="1000">
                <a:latin typeface="Arial" charset="0"/>
              </a:rPr>
              <a:t>Trails bring people closer to the natural world that can improve mental and physical health.</a:t>
            </a:r>
          </a:p>
          <a:p>
            <a:r>
              <a:rPr lang="en-US" sz="1000">
                <a:latin typeface="Arial" charset="0"/>
              </a:rPr>
              <a:t>It is easier to keep fit when there is easy access to recreation close to home.</a:t>
            </a:r>
          </a:p>
          <a:p>
            <a:r>
              <a:rPr lang="en-US" sz="1000">
                <a:latin typeface="Arial" charset="0"/>
              </a:rPr>
              <a:t>The report “Physical Inactivity in NYS, an economic cost analysis”, estimates that inactivity costs NYS $3 billion per year.</a:t>
            </a:r>
          </a:p>
          <a:p>
            <a:r>
              <a:rPr lang="en-US" sz="1000">
                <a:latin typeface="Arial" charset="0"/>
              </a:rPr>
              <a:t>In addition, universal access trails provide people with disabilities access to otherwise inaccessible natural areas.</a:t>
            </a:r>
          </a:p>
          <a:p>
            <a:r>
              <a:rPr lang="en-US" sz="1000">
                <a:latin typeface="Arial" charset="0"/>
              </a:rPr>
              <a:t>Source: NYS Parks and Conservation Association and The Business Council of NYS, Inc.</a:t>
            </a:r>
          </a:p>
          <a:p>
            <a:r>
              <a:rPr lang="en-US" sz="1000">
                <a:latin typeface="Arial" charset="0"/>
              </a:rPr>
              <a:t>Photo: Dave Ellis , 2007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4E8E9-B148-45C9-8633-633FE377F3AD}" type="slidenum">
              <a:rPr lang="en-US"/>
              <a:pPr/>
              <a:t>7</a:t>
            </a:fld>
            <a:endParaRPr lang="en-US"/>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Protects open space and preserve critical wildlife corridors.</a:t>
            </a:r>
          </a:p>
          <a:p>
            <a:r>
              <a:rPr lang="en-US"/>
              <a:t>Protecting corridors can help control flooding, protect water quality and fragile stream ecosystems.</a:t>
            </a:r>
          </a:p>
          <a:p>
            <a:endParaRPr lang="en-US"/>
          </a:p>
          <a:p>
            <a:r>
              <a:rPr lang="en-US" sz="1000"/>
              <a:t>Source: NYS Parks and Conservation Association and The Business Council of NYS, Inc.</a:t>
            </a:r>
          </a:p>
          <a:p>
            <a:r>
              <a:rPr lang="en-US"/>
              <a:t>Photo: Dave Ellis , 2007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9F2AF-3D69-4169-8437-1F7FF5A933F4}" type="slidenum">
              <a:rPr lang="en-US"/>
              <a:pPr/>
              <a:t>8</a:t>
            </a:fld>
            <a:endParaRPr lang="en-US"/>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A growing number of people are walking and biking to work and other destinations. </a:t>
            </a:r>
          </a:p>
          <a:p>
            <a:r>
              <a:rPr lang="en-US"/>
              <a:t>That number would increase if there was safe and accessible trails to use.</a:t>
            </a:r>
          </a:p>
          <a:p>
            <a:r>
              <a:rPr lang="en-US"/>
              <a:t>Louis Harris Poll determined that 1/2 of all Americans would be willing to ride a bike to work if they could bike on separate, safe pathways.  With the current rising cost of auto fuel, that number is probably higher.</a:t>
            </a:r>
          </a:p>
          <a:p>
            <a:endParaRPr lang="en-US"/>
          </a:p>
          <a:p>
            <a:r>
              <a:rPr lang="en-US" sz="1000"/>
              <a:t>Source: NYS Parks and Conservation Association and The Business Council of NYS, Inc.</a:t>
            </a:r>
          </a:p>
          <a:p>
            <a:r>
              <a:rPr lang="en-US"/>
              <a:t>Photo: Dave Ellis , 2007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29C94-87DE-4057-B9DA-DC417192753B}" type="slidenum">
              <a:rPr lang="en-US"/>
              <a:pPr/>
              <a:t>9</a:t>
            </a:fld>
            <a:endParaRPr lang="en-US"/>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The NY railroads played an important part in the development of NYS.</a:t>
            </a:r>
          </a:p>
          <a:p>
            <a:r>
              <a:rPr lang="en-US"/>
              <a:t>They facilitated trade and westward expansion.</a:t>
            </a:r>
          </a:p>
          <a:p>
            <a:endParaRPr lang="en-US"/>
          </a:p>
          <a:p>
            <a:r>
              <a:rPr lang="en-US"/>
              <a:t>Preserving railways corridors offers future generations the chance to experience and learn about NY history.</a:t>
            </a:r>
          </a:p>
          <a:p>
            <a:r>
              <a:rPr lang="en-US"/>
              <a:t>Cultural tourism is the fastest growing segment of the tourist industry.</a:t>
            </a:r>
          </a:p>
          <a:p>
            <a:endParaRPr lang="en-US"/>
          </a:p>
          <a:p>
            <a:r>
              <a:rPr lang="en-US" sz="1000"/>
              <a:t>Source: NYS Parks and Conservation Association and The Business Council of NYS, Inc.</a:t>
            </a:r>
          </a:p>
          <a:p>
            <a:r>
              <a:rPr lang="en-US"/>
              <a:t>Photo: Dave Ellis , 2007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EB086F-D090-40CA-9D47-5A5D89D5D4C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0CD8DA-8666-4576-8F71-09310766C13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B77255-EF84-4735-9C5D-B7994BE34B8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A9AA9B-8C26-4130-90CD-22C62EB76EF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01A187-FD3D-462F-9BBF-04645F6FD5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65D043-DEC1-4D66-8565-82F4DC70FED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C88AD1-1CB1-46E9-87A3-84D35FF378F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6FA52F1-65DB-4974-842D-4508A890450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A3E2334-2B4D-4674-8A2A-D6ADF1E1007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D07164B-0E1F-4BD9-A820-A3A99AF78D1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B6507E-2C3F-4B97-8311-33BA7E9A30B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3DF565-74EE-40A1-8EA7-8F6B352DC47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C24F7D-8F45-48FD-8960-E8F11FACEB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4000" b="1"/>
              <a:t>Benefits Of Greenways And Trails</a:t>
            </a:r>
          </a:p>
        </p:txBody>
      </p:sp>
      <p:pic>
        <p:nvPicPr>
          <p:cNvPr id="2053" name="Picture 5"/>
          <p:cNvPicPr>
            <a:picLocks noGrp="1" noChangeAspect="1" noChangeArrowheads="1"/>
          </p:cNvPicPr>
          <p:nvPr>
            <p:ph idx="1"/>
          </p:nvPr>
        </p:nvPicPr>
        <p:blipFill>
          <a:blip r:embed="rId3" cstate="screen"/>
          <a:srcRect/>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b="1"/>
              <a:t>Benefits Of Greenways And Trails</a:t>
            </a:r>
          </a:p>
        </p:txBody>
      </p:sp>
      <p:sp>
        <p:nvSpPr>
          <p:cNvPr id="69635" name="Rectangle 3"/>
          <p:cNvSpPr>
            <a:spLocks noGrp="1" noChangeArrowheads="1"/>
          </p:cNvSpPr>
          <p:nvPr>
            <p:ph type="body" sz="half" idx="2"/>
          </p:nvPr>
        </p:nvSpPr>
        <p:spPr/>
        <p:txBody>
          <a:bodyPr/>
          <a:lstStyle/>
          <a:p>
            <a:pPr>
              <a:buFontTx/>
              <a:buNone/>
            </a:pPr>
            <a:r>
              <a:rPr lang="en-US" sz="2400"/>
              <a:t>Trails can</a:t>
            </a:r>
          </a:p>
          <a:p>
            <a:r>
              <a:rPr lang="en-US" sz="2400"/>
              <a:t>Boost local economies</a:t>
            </a:r>
          </a:p>
          <a:p>
            <a:r>
              <a:rPr lang="en-US" sz="2400"/>
              <a:t>Improve quality of life</a:t>
            </a:r>
          </a:p>
          <a:p>
            <a:r>
              <a:rPr lang="en-US" sz="2400"/>
              <a:t>Good for health</a:t>
            </a:r>
          </a:p>
          <a:p>
            <a:r>
              <a:rPr lang="en-US" sz="2400"/>
              <a:t>Good for environment</a:t>
            </a:r>
          </a:p>
          <a:p>
            <a:r>
              <a:rPr lang="en-US" sz="2400"/>
              <a:t>Better way to get around</a:t>
            </a:r>
          </a:p>
          <a:p>
            <a:r>
              <a:rPr lang="en-US" sz="2400"/>
              <a:t>Preserve historic heritage</a:t>
            </a:r>
          </a:p>
          <a:p>
            <a:r>
              <a:rPr lang="en-US" sz="2400"/>
              <a:t>Enhance civic engagement</a:t>
            </a:r>
            <a:endParaRPr lang="en-US" sz="2800"/>
          </a:p>
        </p:txBody>
      </p:sp>
      <p:pic>
        <p:nvPicPr>
          <p:cNvPr id="69642" name="Picture 10" descr="11-13-2007-12"/>
          <p:cNvPicPr>
            <a:picLocks noChangeAspect="1" noChangeArrowheads="1"/>
          </p:cNvPicPr>
          <p:nvPr>
            <p:ph sz="half" idx="1"/>
          </p:nvPr>
        </p:nvPicPr>
        <p:blipFill>
          <a:blip r:embed="rId3" cstate="screen"/>
          <a:srcRect/>
          <a:stretch>
            <a:fillRect/>
          </a:stretch>
        </p:blipFill>
        <p:spPr>
          <a:xfrm>
            <a:off x="685800" y="2057400"/>
            <a:ext cx="3810000" cy="3962400"/>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000" b="1"/>
              <a:t>Benefits Of Greenways And Trails</a:t>
            </a:r>
          </a:p>
        </p:txBody>
      </p:sp>
      <p:sp>
        <p:nvSpPr>
          <p:cNvPr id="18435" name="Rectangle 3"/>
          <p:cNvSpPr>
            <a:spLocks noGrp="1" noChangeArrowheads="1"/>
          </p:cNvSpPr>
          <p:nvPr>
            <p:ph type="body" sz="half" idx="2"/>
          </p:nvPr>
        </p:nvSpPr>
        <p:spPr/>
        <p:txBody>
          <a:bodyPr/>
          <a:lstStyle/>
          <a:p>
            <a:r>
              <a:rPr lang="en-US" sz="2800"/>
              <a:t>A growing movement</a:t>
            </a:r>
          </a:p>
          <a:p>
            <a:pPr>
              <a:buFontTx/>
              <a:buNone/>
            </a:pPr>
            <a:r>
              <a:rPr lang="en-US" sz="2800"/>
              <a:t>	2000</a:t>
            </a:r>
          </a:p>
          <a:p>
            <a:pPr lvl="1"/>
            <a:r>
              <a:rPr lang="en-US" sz="2400"/>
              <a:t>65 trails in NY State</a:t>
            </a:r>
          </a:p>
          <a:p>
            <a:pPr lvl="1"/>
            <a:r>
              <a:rPr lang="en-US" sz="2400"/>
              <a:t>700 miles statewide</a:t>
            </a:r>
          </a:p>
          <a:p>
            <a:pPr>
              <a:buFontTx/>
              <a:buNone/>
            </a:pPr>
            <a:r>
              <a:rPr lang="en-US" sz="2800"/>
              <a:t>	2008 </a:t>
            </a:r>
            <a:endParaRPr lang="en-US"/>
          </a:p>
          <a:p>
            <a:pPr lvl="1"/>
            <a:r>
              <a:rPr lang="en-US" sz="2400"/>
              <a:t>101 rail-trails in NYS</a:t>
            </a:r>
          </a:p>
          <a:p>
            <a:pPr lvl="1"/>
            <a:r>
              <a:rPr lang="en-US" sz="2400"/>
              <a:t>1151 miles statewide</a:t>
            </a:r>
          </a:p>
        </p:txBody>
      </p:sp>
      <p:pic>
        <p:nvPicPr>
          <p:cNvPr id="18444" name="Picture 12" descr="11-13-2007-08"/>
          <p:cNvPicPr>
            <a:picLocks noChangeAspect="1" noChangeArrowheads="1"/>
          </p:cNvPicPr>
          <p:nvPr>
            <p:ph sz="half" idx="1"/>
          </p:nvPr>
        </p:nvPicPr>
        <p:blipFill>
          <a:blip r:embed="rId3" cstate="screen"/>
          <a:srcRect/>
          <a:stretch>
            <a:fillRect/>
          </a:stretch>
        </p:blipFill>
        <p:spPr>
          <a:xfrm>
            <a:off x="685800" y="2057400"/>
            <a:ext cx="3810000" cy="3886200"/>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b="1"/>
              <a:t>Erie-Cattaraugus Rail-Trail</a:t>
            </a:r>
          </a:p>
        </p:txBody>
      </p:sp>
      <p:sp>
        <p:nvSpPr>
          <p:cNvPr id="13315" name="Rectangle 3"/>
          <p:cNvSpPr>
            <a:spLocks noGrp="1" noChangeArrowheads="1"/>
          </p:cNvSpPr>
          <p:nvPr>
            <p:ph type="body" sz="half" idx="2"/>
          </p:nvPr>
        </p:nvSpPr>
        <p:spPr>
          <a:xfrm>
            <a:off x="4648200" y="1981200"/>
            <a:ext cx="3962400" cy="4114800"/>
          </a:xfrm>
        </p:spPr>
        <p:txBody>
          <a:bodyPr/>
          <a:lstStyle/>
          <a:p>
            <a:pPr>
              <a:buFontTx/>
              <a:buNone/>
            </a:pPr>
            <a:r>
              <a:rPr lang="en-US" sz="2000" b="1"/>
              <a:t>Buffalo-Pittsburgh Rail Corridor</a:t>
            </a:r>
          </a:p>
          <a:p>
            <a:pPr>
              <a:buFontTx/>
              <a:buNone/>
            </a:pPr>
            <a:endParaRPr lang="en-US" sz="2000" b="1"/>
          </a:p>
          <a:p>
            <a:r>
              <a:rPr lang="en-US" sz="2000"/>
              <a:t>30 miles between mile 9 in Orchard Park and and mile 39 in West Valley.</a:t>
            </a:r>
          </a:p>
          <a:p>
            <a:pPr>
              <a:buFontTx/>
              <a:buNone/>
            </a:pPr>
            <a:endParaRPr lang="en-US" sz="2000"/>
          </a:p>
          <a:p>
            <a:r>
              <a:rPr lang="en-US" sz="2000"/>
              <a:t>Links the Village of Orchard park to the Village of Springville through the towns of Orchard Park, Aurora, Colden, Concord and Ashford.</a:t>
            </a:r>
            <a:r>
              <a:rPr lang="en-US" sz="2800"/>
              <a:t> </a:t>
            </a:r>
          </a:p>
        </p:txBody>
      </p:sp>
      <p:pic>
        <p:nvPicPr>
          <p:cNvPr id="13318" name="Picture 6"/>
          <p:cNvPicPr>
            <a:picLocks noGrp="1" noChangeAspect="1" noChangeArrowheads="1"/>
          </p:cNvPicPr>
          <p:nvPr>
            <p:ph sz="half" idx="1"/>
          </p:nvPr>
        </p:nvPicPr>
        <p:blipFill>
          <a:blip r:embed="rId3" cstate="screen"/>
          <a:srcRect/>
          <a:stretch>
            <a:fillRect/>
          </a:stretch>
        </p:blipFill>
        <p:spPr>
          <a:xfrm>
            <a:off x="457200" y="1600200"/>
            <a:ext cx="4191000" cy="4724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b="1"/>
              <a:t>Common Landowner Concerns</a:t>
            </a:r>
          </a:p>
        </p:txBody>
      </p:sp>
      <p:sp>
        <p:nvSpPr>
          <p:cNvPr id="47111" name="Rectangle 7"/>
          <p:cNvSpPr>
            <a:spLocks noGrp="1" noChangeArrowheads="1"/>
          </p:cNvSpPr>
          <p:nvPr>
            <p:ph type="body" sz="half" idx="2"/>
          </p:nvPr>
        </p:nvSpPr>
        <p:spPr/>
        <p:txBody>
          <a:bodyPr/>
          <a:lstStyle/>
          <a:p>
            <a:r>
              <a:rPr lang="en-US" sz="2800"/>
              <a:t>Trails make good neighbors</a:t>
            </a:r>
          </a:p>
        </p:txBody>
      </p:sp>
      <p:pic>
        <p:nvPicPr>
          <p:cNvPr id="47114" name="Picture 10" descr="11-13-2007-18"/>
          <p:cNvPicPr>
            <a:picLocks noChangeAspect="1" noChangeArrowheads="1"/>
          </p:cNvPicPr>
          <p:nvPr>
            <p:ph sz="half" idx="1"/>
          </p:nvPr>
        </p:nvPicPr>
        <p:blipFill>
          <a:blip r:embed="rId3" cstate="screen"/>
          <a:srcRect/>
          <a:stretch>
            <a:fillRect/>
          </a:stretch>
        </p:blipFill>
        <p:spPr>
          <a:xfrm>
            <a:off x="685800" y="2133600"/>
            <a:ext cx="3810000" cy="3886200"/>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b="1"/>
              <a:t>Common Landowner Concerns</a:t>
            </a:r>
          </a:p>
        </p:txBody>
      </p:sp>
      <p:sp>
        <p:nvSpPr>
          <p:cNvPr id="57348" name="Rectangle 4"/>
          <p:cNvSpPr>
            <a:spLocks noGrp="1" noChangeArrowheads="1"/>
          </p:cNvSpPr>
          <p:nvPr>
            <p:ph type="body" sz="half" idx="2"/>
          </p:nvPr>
        </p:nvSpPr>
        <p:spPr/>
        <p:txBody>
          <a:bodyPr/>
          <a:lstStyle/>
          <a:p>
            <a:r>
              <a:rPr lang="en-US" sz="2800"/>
              <a:t>Liability</a:t>
            </a:r>
          </a:p>
          <a:p>
            <a:pPr lvl="1"/>
            <a:r>
              <a:rPr lang="en-US" sz="2400"/>
              <a:t>What if someone gets hurt? </a:t>
            </a:r>
          </a:p>
          <a:p>
            <a:pPr lvl="1"/>
            <a:r>
              <a:rPr lang="en-US" sz="2400"/>
              <a:t>Can I be sued?</a:t>
            </a:r>
          </a:p>
          <a:p>
            <a:pPr lvl="1"/>
            <a:r>
              <a:rPr lang="en-US" sz="2400"/>
              <a:t>Does my insurance cover this?</a:t>
            </a:r>
          </a:p>
        </p:txBody>
      </p:sp>
      <p:pic>
        <p:nvPicPr>
          <p:cNvPr id="57351" name="Picture 7" descr="DSCN0663"/>
          <p:cNvPicPr>
            <a:picLocks noChangeAspect="1" noChangeArrowheads="1"/>
          </p:cNvPicPr>
          <p:nvPr>
            <p:ph sz="half" idx="1"/>
          </p:nvPr>
        </p:nvPicPr>
        <p:blipFill>
          <a:blip r:embed="rId3" cstate="screen"/>
          <a:srcRect/>
          <a:stretch>
            <a:fillRect/>
          </a:stretch>
        </p:blipFill>
        <p:spPr>
          <a:xfrm>
            <a:off x="685800" y="1981200"/>
            <a:ext cx="3810000" cy="3962400"/>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b="1"/>
              <a:t>Common Landowner Concerns</a:t>
            </a:r>
          </a:p>
        </p:txBody>
      </p:sp>
      <p:sp>
        <p:nvSpPr>
          <p:cNvPr id="59396" name="Rectangle 4"/>
          <p:cNvSpPr>
            <a:spLocks noGrp="1" noChangeArrowheads="1"/>
          </p:cNvSpPr>
          <p:nvPr>
            <p:ph type="body" sz="half" idx="2"/>
          </p:nvPr>
        </p:nvSpPr>
        <p:spPr/>
        <p:txBody>
          <a:bodyPr/>
          <a:lstStyle/>
          <a:p>
            <a:r>
              <a:rPr lang="en-US" sz="2800"/>
              <a:t>Safety</a:t>
            </a:r>
          </a:p>
          <a:p>
            <a:pPr lvl="1"/>
            <a:r>
              <a:rPr lang="en-US" sz="2400"/>
              <a:t>Will trails bring Crime?</a:t>
            </a:r>
          </a:p>
        </p:txBody>
      </p:sp>
      <p:pic>
        <p:nvPicPr>
          <p:cNvPr id="59397" name="Picture 5" descr="P1010002"/>
          <p:cNvPicPr>
            <a:picLocks noChangeAspect="1" noChangeArrowheads="1"/>
          </p:cNvPicPr>
          <p:nvPr>
            <p:ph sz="half" idx="1"/>
          </p:nvPr>
        </p:nvPicPr>
        <p:blipFill>
          <a:blip r:embed="rId3" cstate="screen"/>
          <a:srcRect/>
          <a:stretch>
            <a:fillRect/>
          </a:stretch>
        </p:blipFill>
        <p:spPr>
          <a:xfrm>
            <a:off x="1050925" y="1981200"/>
            <a:ext cx="3521075" cy="4114800"/>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b="1"/>
              <a:t>Common Landowner Concerns</a:t>
            </a:r>
          </a:p>
        </p:txBody>
      </p:sp>
      <p:sp>
        <p:nvSpPr>
          <p:cNvPr id="61444" name="Rectangle 4"/>
          <p:cNvSpPr>
            <a:spLocks noGrp="1" noChangeArrowheads="1"/>
          </p:cNvSpPr>
          <p:nvPr>
            <p:ph type="body" sz="half" idx="2"/>
          </p:nvPr>
        </p:nvSpPr>
        <p:spPr/>
        <p:txBody>
          <a:bodyPr/>
          <a:lstStyle/>
          <a:p>
            <a:r>
              <a:rPr lang="en-US" sz="2800"/>
              <a:t>Privacy and Trespassing</a:t>
            </a:r>
          </a:p>
          <a:p>
            <a:pPr lvl="1"/>
            <a:r>
              <a:rPr lang="en-US" sz="2400"/>
              <a:t>Will trail users enter my property?</a:t>
            </a:r>
          </a:p>
        </p:txBody>
      </p:sp>
      <p:pic>
        <p:nvPicPr>
          <p:cNvPr id="61447" name="Picture 7" descr="11-13-2007-17"/>
          <p:cNvPicPr>
            <a:picLocks noChangeAspect="1" noChangeArrowheads="1"/>
          </p:cNvPicPr>
          <p:nvPr>
            <p:ph sz="half" idx="1"/>
          </p:nvPr>
        </p:nvPicPr>
        <p:blipFill>
          <a:blip r:embed="rId3" cstate="screen"/>
          <a:srcRect/>
          <a:stretch>
            <a:fillRect/>
          </a:stretch>
        </p:blipFill>
        <p:spPr>
          <a:xfrm>
            <a:off x="685800" y="2057400"/>
            <a:ext cx="3810000" cy="3810000"/>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b="1"/>
              <a:t>Common Landowner Concerns</a:t>
            </a:r>
          </a:p>
        </p:txBody>
      </p:sp>
      <p:sp>
        <p:nvSpPr>
          <p:cNvPr id="63492" name="Rectangle 4"/>
          <p:cNvSpPr>
            <a:spLocks noGrp="1" noChangeArrowheads="1"/>
          </p:cNvSpPr>
          <p:nvPr>
            <p:ph type="body" sz="half" idx="2"/>
          </p:nvPr>
        </p:nvSpPr>
        <p:spPr/>
        <p:txBody>
          <a:bodyPr/>
          <a:lstStyle/>
          <a:p>
            <a:r>
              <a:rPr lang="en-US" sz="2800"/>
              <a:t>Litter and Vandalism</a:t>
            </a:r>
          </a:p>
          <a:p>
            <a:pPr lvl="1"/>
            <a:r>
              <a:rPr lang="en-US" sz="2400"/>
              <a:t>Will trail users leave a mess behind?</a:t>
            </a:r>
          </a:p>
        </p:txBody>
      </p:sp>
      <p:pic>
        <p:nvPicPr>
          <p:cNvPr id="63495" name="Picture 7" descr="Dawn2Dusk"/>
          <p:cNvPicPr>
            <a:picLocks noChangeAspect="1" noChangeArrowheads="1"/>
          </p:cNvPicPr>
          <p:nvPr>
            <p:ph sz="half" idx="1"/>
          </p:nvPr>
        </p:nvPicPr>
        <p:blipFill>
          <a:blip r:embed="rId3" cstate="screen"/>
          <a:srcRect/>
          <a:stretch>
            <a:fillRect/>
          </a:stretch>
        </p:blipFill>
        <p:spPr>
          <a:xfrm>
            <a:off x="1049338" y="1981200"/>
            <a:ext cx="3446462" cy="4114800"/>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b="1"/>
              <a:t>Common Landowner Concerns</a:t>
            </a:r>
          </a:p>
        </p:txBody>
      </p:sp>
      <p:sp>
        <p:nvSpPr>
          <p:cNvPr id="65540" name="Rectangle 4"/>
          <p:cNvSpPr>
            <a:spLocks noGrp="1" noChangeArrowheads="1"/>
          </p:cNvSpPr>
          <p:nvPr>
            <p:ph type="body" sz="half" idx="2"/>
          </p:nvPr>
        </p:nvSpPr>
        <p:spPr/>
        <p:txBody>
          <a:bodyPr/>
          <a:lstStyle/>
          <a:p>
            <a:r>
              <a:rPr lang="en-US" sz="2800"/>
              <a:t>Maintaining traditional Land uses</a:t>
            </a:r>
          </a:p>
          <a:p>
            <a:pPr lvl="1"/>
            <a:r>
              <a:rPr lang="en-US" sz="2400"/>
              <a:t>Can traditional activities like hunting, trapping, logging and agriculture continue?</a:t>
            </a:r>
          </a:p>
        </p:txBody>
      </p:sp>
      <p:pic>
        <p:nvPicPr>
          <p:cNvPr id="65545" name="Picture 9" descr="11-13-2007-03"/>
          <p:cNvPicPr>
            <a:picLocks noChangeAspect="1" noChangeArrowheads="1"/>
          </p:cNvPicPr>
          <p:nvPr>
            <p:ph sz="half" idx="1"/>
          </p:nvPr>
        </p:nvPicPr>
        <p:blipFill>
          <a:blip r:embed="rId3" cstate="screen"/>
          <a:srcRect/>
          <a:stretch>
            <a:fillRect/>
          </a:stretch>
        </p:blipFill>
        <p:spPr>
          <a:xfrm>
            <a:off x="685800" y="2057400"/>
            <a:ext cx="3810000" cy="3886200"/>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b="1"/>
              <a:t>Common Landowner Concerns</a:t>
            </a:r>
          </a:p>
        </p:txBody>
      </p:sp>
      <p:sp>
        <p:nvSpPr>
          <p:cNvPr id="67588" name="Rectangle 4"/>
          <p:cNvSpPr>
            <a:spLocks noGrp="1" noChangeArrowheads="1"/>
          </p:cNvSpPr>
          <p:nvPr>
            <p:ph type="body" sz="half" idx="2"/>
          </p:nvPr>
        </p:nvSpPr>
        <p:spPr/>
        <p:txBody>
          <a:bodyPr/>
          <a:lstStyle/>
          <a:p>
            <a:r>
              <a:rPr lang="en-US" sz="2800"/>
              <a:t>Property Values</a:t>
            </a:r>
          </a:p>
          <a:p>
            <a:pPr lvl="1"/>
            <a:r>
              <a:rPr lang="en-US" sz="2400"/>
              <a:t>What will a trail do to my property value?</a:t>
            </a:r>
          </a:p>
          <a:p>
            <a:pPr lvl="1"/>
            <a:endParaRPr lang="en-US" sz="2400"/>
          </a:p>
        </p:txBody>
      </p:sp>
      <p:pic>
        <p:nvPicPr>
          <p:cNvPr id="67597" name="Picture 13" descr="DSCN0656"/>
          <p:cNvPicPr>
            <a:picLocks noChangeAspect="1" noChangeArrowheads="1"/>
          </p:cNvPicPr>
          <p:nvPr>
            <p:ph sz="half" idx="1"/>
          </p:nvPr>
        </p:nvPicPr>
        <p:blipFill>
          <a:blip r:embed="rId3" cstate="screen"/>
          <a:srcRect/>
          <a:stretch>
            <a:fillRect/>
          </a:stretch>
        </p:blipFill>
        <p:spPr>
          <a:xfrm>
            <a:off x="685800" y="1981200"/>
            <a:ext cx="3810000" cy="4038600"/>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b="1"/>
              <a:t>Benefits Of Greenways And Trails</a:t>
            </a:r>
          </a:p>
        </p:txBody>
      </p:sp>
      <p:sp>
        <p:nvSpPr>
          <p:cNvPr id="4100" name="Rectangle 4"/>
          <p:cNvSpPr>
            <a:spLocks noGrp="1" noChangeArrowheads="1"/>
          </p:cNvSpPr>
          <p:nvPr>
            <p:ph type="body" sz="half" idx="2"/>
          </p:nvPr>
        </p:nvSpPr>
        <p:spPr/>
        <p:txBody>
          <a:bodyPr/>
          <a:lstStyle/>
          <a:p>
            <a:pPr>
              <a:buFontTx/>
              <a:buNone/>
            </a:pPr>
            <a:r>
              <a:rPr lang="en-US" sz="2800" b="1"/>
              <a:t>What are rail-trails?</a:t>
            </a:r>
          </a:p>
          <a:p>
            <a:pPr>
              <a:buFontTx/>
              <a:buNone/>
            </a:pPr>
            <a:r>
              <a:rPr lang="en-US" sz="2400"/>
              <a:t>Rail-trails are abandoned rail</a:t>
            </a:r>
          </a:p>
          <a:p>
            <a:pPr>
              <a:buFontTx/>
              <a:buNone/>
            </a:pPr>
            <a:r>
              <a:rPr lang="en-US" sz="2400"/>
              <a:t>corridors that are converted</a:t>
            </a:r>
          </a:p>
          <a:p>
            <a:pPr>
              <a:buFontTx/>
              <a:buNone/>
            </a:pPr>
            <a:r>
              <a:rPr lang="en-US" sz="2400"/>
              <a:t>to public recreational use</a:t>
            </a:r>
          </a:p>
          <a:p>
            <a:pPr>
              <a:buFontTx/>
              <a:buNone/>
            </a:pPr>
            <a:r>
              <a:rPr lang="en-US" sz="2400"/>
              <a:t>through their purchase and/or</a:t>
            </a:r>
          </a:p>
          <a:p>
            <a:pPr>
              <a:buFontTx/>
              <a:buNone/>
            </a:pPr>
            <a:r>
              <a:rPr lang="en-US" sz="2400"/>
              <a:t>rail banking. </a:t>
            </a:r>
          </a:p>
        </p:txBody>
      </p:sp>
      <p:pic>
        <p:nvPicPr>
          <p:cNvPr id="4105" name="Picture 9"/>
          <p:cNvPicPr>
            <a:picLocks noGrp="1" noChangeAspect="1" noChangeArrowheads="1"/>
          </p:cNvPicPr>
          <p:nvPr>
            <p:ph sz="half" idx="1"/>
          </p:nvPr>
        </p:nvPicPr>
        <p:blipFill>
          <a:blip r:embed="rId3" cstate="screen"/>
          <a:srcRect/>
          <a:stretch>
            <a:fillRect/>
          </a:stretch>
        </p:blipFill>
        <p:spPr>
          <a:xfrm>
            <a:off x="685800" y="2057400"/>
            <a:ext cx="3810000" cy="3962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4000" b="1"/>
              <a:t>Common Landowner Concerns</a:t>
            </a:r>
          </a:p>
        </p:txBody>
      </p:sp>
      <p:sp>
        <p:nvSpPr>
          <p:cNvPr id="87043" name="Rectangle 3"/>
          <p:cNvSpPr>
            <a:spLocks noGrp="1" noChangeArrowheads="1"/>
          </p:cNvSpPr>
          <p:nvPr>
            <p:ph type="body" sz="half" idx="2"/>
          </p:nvPr>
        </p:nvSpPr>
        <p:spPr/>
        <p:txBody>
          <a:bodyPr/>
          <a:lstStyle/>
          <a:p>
            <a:r>
              <a:rPr lang="en-US" sz="2800"/>
              <a:t>Management Responsibilities</a:t>
            </a:r>
          </a:p>
          <a:p>
            <a:pPr lvl="1"/>
            <a:r>
              <a:rPr lang="en-US" sz="2400"/>
              <a:t>Will I have a voice?</a:t>
            </a:r>
          </a:p>
          <a:p>
            <a:pPr lvl="1"/>
            <a:endParaRPr lang="en-US" sz="2400"/>
          </a:p>
        </p:txBody>
      </p:sp>
      <p:pic>
        <p:nvPicPr>
          <p:cNvPr id="87044" name="Picture 4" descr="11-13-2007-21"/>
          <p:cNvPicPr>
            <a:picLocks noChangeAspect="1" noChangeArrowheads="1"/>
          </p:cNvPicPr>
          <p:nvPr>
            <p:ph sz="half" idx="1"/>
          </p:nvPr>
        </p:nvPicPr>
        <p:blipFill>
          <a:blip r:embed="rId3" cstate="screen"/>
          <a:srcRect/>
          <a:stretch>
            <a:fillRect/>
          </a:stretch>
        </p:blipFill>
        <p:spPr>
          <a:xfrm>
            <a:off x="685800" y="2057400"/>
            <a:ext cx="3810000" cy="3962400"/>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b="1"/>
              <a:t>Erie-Cattaraugus Rail-Trail</a:t>
            </a:r>
          </a:p>
        </p:txBody>
      </p:sp>
      <p:pic>
        <p:nvPicPr>
          <p:cNvPr id="39942" name="Picture 6"/>
          <p:cNvPicPr>
            <a:picLocks noGrp="1" noChangeAspect="1" noChangeArrowheads="1"/>
          </p:cNvPicPr>
          <p:nvPr>
            <p:ph idx="1"/>
          </p:nvPr>
        </p:nvPicPr>
        <p:blipFill>
          <a:blip r:embed="rId3" cstate="screen"/>
          <a:srcRect/>
          <a:stretch>
            <a:fillRect/>
          </a:stretch>
        </p:blipFill>
        <p:spPr>
          <a:xfrm>
            <a:off x="1822450" y="1981200"/>
            <a:ext cx="5499100" cy="41148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b="1"/>
              <a:t>Erie-Cattaraugus Rail-Trail</a:t>
            </a:r>
          </a:p>
        </p:txBody>
      </p:sp>
      <p:pic>
        <p:nvPicPr>
          <p:cNvPr id="43011" name="Picture 3"/>
          <p:cNvPicPr>
            <a:picLocks noGrp="1" noChangeAspect="1" noChangeArrowheads="1"/>
          </p:cNvPicPr>
          <p:nvPr>
            <p:ph idx="1"/>
          </p:nvPr>
        </p:nvPicPr>
        <p:blipFill>
          <a:blip r:embed="rId3" cstate="screen"/>
          <a:srcRect/>
          <a:stretch>
            <a:fillRect/>
          </a:stretch>
        </p:blipFill>
        <p:spPr>
          <a:xfrm>
            <a:off x="2438400" y="1981200"/>
            <a:ext cx="4191000" cy="41148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b="1"/>
              <a:t>Erie-Cattaraugus Rail-Trail</a:t>
            </a:r>
          </a:p>
        </p:txBody>
      </p:sp>
      <p:pic>
        <p:nvPicPr>
          <p:cNvPr id="40966" name="Picture 6"/>
          <p:cNvPicPr>
            <a:picLocks noGrp="1" noChangeAspect="1" noChangeArrowheads="1"/>
          </p:cNvPicPr>
          <p:nvPr>
            <p:ph idx="1"/>
          </p:nvPr>
        </p:nvPicPr>
        <p:blipFill>
          <a:blip r:embed="rId3" cstate="screen"/>
          <a:srcRect/>
          <a:stretch>
            <a:fillRect/>
          </a:stretch>
        </p:blipFill>
        <p:spPr>
          <a:xfrm>
            <a:off x="2514600" y="1981200"/>
            <a:ext cx="4114800" cy="4114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b="1"/>
              <a:t>Erie-Cattaraugus Rail-Trail</a:t>
            </a:r>
          </a:p>
        </p:txBody>
      </p:sp>
      <p:pic>
        <p:nvPicPr>
          <p:cNvPr id="34820" name="Picture 4"/>
          <p:cNvPicPr>
            <a:picLocks noGrp="1" noChangeAspect="1" noChangeArrowheads="1"/>
          </p:cNvPicPr>
          <p:nvPr>
            <p:ph idx="1"/>
          </p:nvPr>
        </p:nvPicPr>
        <p:blipFill>
          <a:blip r:embed="rId3" cstate="screen"/>
          <a:srcRect/>
          <a:stretch>
            <a:fillRect/>
          </a:stretch>
        </p:blipFill>
        <p:spPr>
          <a:xfrm>
            <a:off x="1905000" y="1981200"/>
            <a:ext cx="5416550" cy="41148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4000" b="1"/>
              <a:t>Erie-Cattaraugus Rail-Trail</a:t>
            </a:r>
          </a:p>
        </p:txBody>
      </p:sp>
      <p:pic>
        <p:nvPicPr>
          <p:cNvPr id="35847" name="Picture 7"/>
          <p:cNvPicPr>
            <a:picLocks noGrp="1" noChangeAspect="1" noChangeArrowheads="1"/>
          </p:cNvPicPr>
          <p:nvPr>
            <p:ph idx="1"/>
          </p:nvPr>
        </p:nvPicPr>
        <p:blipFill>
          <a:blip r:embed="rId3" cstate="screen"/>
          <a:srcRect/>
          <a:stretch>
            <a:fillRect/>
          </a:stretch>
        </p:blipFill>
        <p:spPr>
          <a:xfrm>
            <a:off x="1905000" y="1981200"/>
            <a:ext cx="5486400" cy="4114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b="1"/>
              <a:t>Erie-Cattaraugus Rail-Trail</a:t>
            </a:r>
          </a:p>
        </p:txBody>
      </p:sp>
      <p:pic>
        <p:nvPicPr>
          <p:cNvPr id="30728" name="Picture 8"/>
          <p:cNvPicPr>
            <a:picLocks noGrp="1" noChangeAspect="1" noChangeArrowheads="1"/>
          </p:cNvPicPr>
          <p:nvPr>
            <p:ph idx="1"/>
          </p:nvPr>
        </p:nvPicPr>
        <p:blipFill>
          <a:blip r:embed="rId3" cstate="screen"/>
          <a:srcRect/>
          <a:stretch>
            <a:fillRect/>
          </a:stretch>
        </p:blipFill>
        <p:spPr>
          <a:xfrm>
            <a:off x="1484313" y="1981200"/>
            <a:ext cx="6175375" cy="41148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b="1"/>
              <a:t>Erie-Cattaraugus Rail-Trail</a:t>
            </a:r>
          </a:p>
        </p:txBody>
      </p:sp>
      <p:pic>
        <p:nvPicPr>
          <p:cNvPr id="41989" name="Picture 5"/>
          <p:cNvPicPr>
            <a:picLocks noGrp="1" noChangeAspect="1" noChangeArrowheads="1"/>
          </p:cNvPicPr>
          <p:nvPr>
            <p:ph idx="1"/>
          </p:nvPr>
        </p:nvPicPr>
        <p:blipFill>
          <a:blip r:embed="rId3" cstate="screen"/>
          <a:srcRect/>
          <a:stretch>
            <a:fillRect/>
          </a:stretch>
        </p:blipFill>
        <p:spPr>
          <a:xfrm>
            <a:off x="1484313" y="1981200"/>
            <a:ext cx="6175375" cy="4114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b="1"/>
              <a:t>Erie-Cattaraugus Rail-Trail</a:t>
            </a:r>
          </a:p>
        </p:txBody>
      </p:sp>
      <p:pic>
        <p:nvPicPr>
          <p:cNvPr id="36868" name="Picture 4"/>
          <p:cNvPicPr>
            <a:picLocks noGrp="1" noChangeAspect="1" noChangeArrowheads="1"/>
          </p:cNvPicPr>
          <p:nvPr>
            <p:ph idx="1"/>
          </p:nvPr>
        </p:nvPicPr>
        <p:blipFill>
          <a:blip r:embed="rId3" cstate="screen"/>
          <a:srcRect/>
          <a:stretch>
            <a:fillRect/>
          </a:stretch>
        </p:blipFill>
        <p:spPr>
          <a:xfrm>
            <a:off x="2057400" y="1981200"/>
            <a:ext cx="5334000" cy="4114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000" b="1"/>
              <a:t>Erie-Cattaraugus Rail-Trail</a:t>
            </a:r>
          </a:p>
        </p:txBody>
      </p:sp>
      <p:pic>
        <p:nvPicPr>
          <p:cNvPr id="31748" name="Picture 4"/>
          <p:cNvPicPr>
            <a:picLocks noGrp="1" noChangeAspect="1" noChangeArrowheads="1"/>
          </p:cNvPicPr>
          <p:nvPr>
            <p:ph idx="1"/>
          </p:nvPr>
        </p:nvPicPr>
        <p:blipFill>
          <a:blip r:embed="rId3" cstate="screen"/>
          <a:srcRect/>
          <a:stretch>
            <a:fillRect/>
          </a:stretch>
        </p:blipFill>
        <p:spPr>
          <a:xfrm>
            <a:off x="1484313" y="1981200"/>
            <a:ext cx="6175375" cy="4114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b="1"/>
              <a:t>Benefits Of Greenways And Trails</a:t>
            </a:r>
          </a:p>
        </p:txBody>
      </p:sp>
      <p:sp>
        <p:nvSpPr>
          <p:cNvPr id="19459" name="Rectangle 3"/>
          <p:cNvSpPr>
            <a:spLocks noGrp="1" noChangeArrowheads="1"/>
          </p:cNvSpPr>
          <p:nvPr>
            <p:ph type="body" sz="half" idx="2"/>
          </p:nvPr>
        </p:nvSpPr>
        <p:spPr/>
        <p:txBody>
          <a:bodyPr/>
          <a:lstStyle/>
          <a:p>
            <a:pPr>
              <a:buFontTx/>
              <a:buNone/>
            </a:pPr>
            <a:r>
              <a:rPr lang="en-US" sz="2800" b="1"/>
              <a:t>What is rail-banking?</a:t>
            </a:r>
          </a:p>
          <a:p>
            <a:pPr>
              <a:buFontTx/>
              <a:buNone/>
            </a:pPr>
            <a:r>
              <a:rPr lang="en-US" sz="2400"/>
              <a:t>A voluntary agreement</a:t>
            </a:r>
          </a:p>
          <a:p>
            <a:pPr>
              <a:buFontTx/>
              <a:buNone/>
            </a:pPr>
            <a:r>
              <a:rPr lang="en-US" sz="2400"/>
              <a:t>between a rail carrier and</a:t>
            </a:r>
          </a:p>
          <a:p>
            <a:pPr>
              <a:buFontTx/>
              <a:buNone/>
            </a:pPr>
            <a:r>
              <a:rPr lang="en-US" sz="2400"/>
              <a:t>second party that preserves </a:t>
            </a:r>
          </a:p>
          <a:p>
            <a:pPr>
              <a:buFontTx/>
              <a:buNone/>
            </a:pPr>
            <a:r>
              <a:rPr lang="en-US" sz="2400"/>
              <a:t>the easements and rights of </a:t>
            </a:r>
          </a:p>
          <a:p>
            <a:pPr>
              <a:buFontTx/>
              <a:buNone/>
            </a:pPr>
            <a:r>
              <a:rPr lang="en-US" sz="2400"/>
              <a:t>way to the rail corridor for</a:t>
            </a:r>
          </a:p>
          <a:p>
            <a:pPr>
              <a:buFontTx/>
              <a:buNone/>
            </a:pPr>
            <a:r>
              <a:rPr lang="en-US" sz="2400"/>
              <a:t>future transportation use and </a:t>
            </a:r>
          </a:p>
          <a:p>
            <a:pPr>
              <a:buFontTx/>
              <a:buNone/>
            </a:pPr>
            <a:r>
              <a:rPr lang="en-US" sz="2400"/>
              <a:t>allows for  current public </a:t>
            </a:r>
          </a:p>
          <a:p>
            <a:pPr>
              <a:buFontTx/>
              <a:buNone/>
            </a:pPr>
            <a:r>
              <a:rPr lang="en-US" sz="2400"/>
              <a:t>recreational trail use.</a:t>
            </a:r>
          </a:p>
        </p:txBody>
      </p:sp>
      <p:pic>
        <p:nvPicPr>
          <p:cNvPr id="19462" name="Picture 6"/>
          <p:cNvPicPr>
            <a:picLocks noGrp="1" noChangeAspect="1" noChangeArrowheads="1"/>
          </p:cNvPicPr>
          <p:nvPr>
            <p:ph sz="half" idx="1"/>
          </p:nvPr>
        </p:nvPicPr>
        <p:blipFill>
          <a:blip r:embed="rId3" cstate="screen"/>
          <a:srcRect/>
          <a:stretch>
            <a:fillRect/>
          </a:stretch>
        </p:blipFill>
        <p:spPr>
          <a:xfrm>
            <a:off x="685800" y="2057400"/>
            <a:ext cx="3810000" cy="38862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4000" b="1"/>
              <a:t>Erie-Cattaraugus Rail-Trail</a:t>
            </a:r>
          </a:p>
        </p:txBody>
      </p:sp>
      <p:pic>
        <p:nvPicPr>
          <p:cNvPr id="32772" name="Picture 4"/>
          <p:cNvPicPr>
            <a:picLocks noGrp="1" noChangeAspect="1" noChangeArrowheads="1"/>
          </p:cNvPicPr>
          <p:nvPr>
            <p:ph idx="1"/>
          </p:nvPr>
        </p:nvPicPr>
        <p:blipFill>
          <a:blip r:embed="rId3" cstate="screen"/>
          <a:srcRect/>
          <a:stretch>
            <a:fillRect/>
          </a:stretch>
        </p:blipFill>
        <p:spPr>
          <a:xfrm>
            <a:off x="1484313" y="1981200"/>
            <a:ext cx="6175375" cy="4114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b="1"/>
              <a:t>Erie-Cattaraugus Rail-Trail</a:t>
            </a:r>
          </a:p>
        </p:txBody>
      </p:sp>
      <p:pic>
        <p:nvPicPr>
          <p:cNvPr id="29700" name="Picture 4"/>
          <p:cNvPicPr>
            <a:picLocks noGrp="1" noChangeAspect="1" noChangeArrowheads="1"/>
          </p:cNvPicPr>
          <p:nvPr>
            <p:ph idx="1"/>
          </p:nvPr>
        </p:nvPicPr>
        <p:blipFill>
          <a:blip r:embed="rId3" cstate="screen"/>
          <a:srcRect/>
          <a:stretch>
            <a:fillRect/>
          </a:stretch>
        </p:blipFill>
        <p:spPr>
          <a:xfrm>
            <a:off x="1484313" y="1981200"/>
            <a:ext cx="6175375" cy="41148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000" b="1"/>
              <a:t>Erie-Cattaraugus Rail-Trail</a:t>
            </a:r>
          </a:p>
        </p:txBody>
      </p:sp>
      <p:pic>
        <p:nvPicPr>
          <p:cNvPr id="33796" name="Picture 4"/>
          <p:cNvPicPr>
            <a:picLocks noGrp="1" noChangeAspect="1" noChangeArrowheads="1"/>
          </p:cNvPicPr>
          <p:nvPr>
            <p:ph idx="1"/>
          </p:nvPr>
        </p:nvPicPr>
        <p:blipFill>
          <a:blip r:embed="rId3" cstate="screen"/>
          <a:srcRect/>
          <a:stretch>
            <a:fillRect/>
          </a:stretch>
        </p:blipFill>
        <p:spPr>
          <a:xfrm>
            <a:off x="1484313" y="1981200"/>
            <a:ext cx="6175375" cy="41148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685800"/>
            <a:ext cx="7772400" cy="1143000"/>
          </a:xfrm>
        </p:spPr>
        <p:txBody>
          <a:bodyPr/>
          <a:lstStyle/>
          <a:p>
            <a:r>
              <a:rPr lang="en-US" sz="4000" b="1"/>
              <a:t>Erie-Cattaraugus Rail-Trail</a:t>
            </a:r>
            <a:endParaRPr lang="en-US" sz="3200" b="1"/>
          </a:p>
        </p:txBody>
      </p:sp>
      <p:pic>
        <p:nvPicPr>
          <p:cNvPr id="44035" name="Picture 3"/>
          <p:cNvPicPr>
            <a:picLocks noGrp="1" noChangeAspect="1" noChangeArrowheads="1"/>
          </p:cNvPicPr>
          <p:nvPr>
            <p:ph idx="1"/>
          </p:nvPr>
        </p:nvPicPr>
        <p:blipFill>
          <a:blip r:embed="rId3" cstate="screen"/>
          <a:srcRect/>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000" b="1"/>
              <a:t>Benefits Of Greenways And Trails</a:t>
            </a:r>
          </a:p>
        </p:txBody>
      </p:sp>
      <p:sp>
        <p:nvSpPr>
          <p:cNvPr id="16387" name="Rectangle 3"/>
          <p:cNvSpPr>
            <a:spLocks noGrp="1" noChangeArrowheads="1"/>
          </p:cNvSpPr>
          <p:nvPr>
            <p:ph type="body" sz="half" idx="2"/>
          </p:nvPr>
        </p:nvSpPr>
        <p:spPr/>
        <p:txBody>
          <a:bodyPr/>
          <a:lstStyle/>
          <a:p>
            <a:pPr>
              <a:buFontTx/>
              <a:buNone/>
            </a:pPr>
            <a:r>
              <a:rPr lang="en-US" sz="2400"/>
              <a:t>Trails can</a:t>
            </a:r>
          </a:p>
          <a:p>
            <a:r>
              <a:rPr lang="en-US" sz="2400"/>
              <a:t>Boost local economies</a:t>
            </a:r>
          </a:p>
        </p:txBody>
      </p:sp>
      <p:pic>
        <p:nvPicPr>
          <p:cNvPr id="16390" name="Picture 6" descr="11-13-2007-16"/>
          <p:cNvPicPr>
            <a:picLocks noChangeAspect="1" noChangeArrowheads="1"/>
          </p:cNvPicPr>
          <p:nvPr>
            <p:ph sz="half" idx="1"/>
          </p:nvPr>
        </p:nvPicPr>
        <p:blipFill>
          <a:blip r:embed="rId3" cstate="screen"/>
          <a:srcRect/>
          <a:stretch>
            <a:fillRect/>
          </a:stretch>
        </p:blipFill>
        <p:spPr>
          <a:xfrm>
            <a:off x="685800" y="1905000"/>
            <a:ext cx="3810000" cy="4114800"/>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b="1"/>
              <a:t>Benefits Of Greenways And Trails</a:t>
            </a:r>
          </a:p>
        </p:txBody>
      </p:sp>
      <p:sp>
        <p:nvSpPr>
          <p:cNvPr id="14339" name="Rectangle 3"/>
          <p:cNvSpPr>
            <a:spLocks noGrp="1" noChangeArrowheads="1"/>
          </p:cNvSpPr>
          <p:nvPr>
            <p:ph type="body" sz="half" idx="2"/>
          </p:nvPr>
        </p:nvSpPr>
        <p:spPr/>
        <p:txBody>
          <a:bodyPr/>
          <a:lstStyle/>
          <a:p>
            <a:pPr>
              <a:buFontTx/>
              <a:buNone/>
            </a:pPr>
            <a:r>
              <a:rPr lang="en-US" sz="2400"/>
              <a:t>Trails can</a:t>
            </a:r>
          </a:p>
          <a:p>
            <a:r>
              <a:rPr lang="en-US" sz="2400"/>
              <a:t>Boost local economies</a:t>
            </a:r>
          </a:p>
          <a:p>
            <a:r>
              <a:rPr lang="en-US" sz="2400"/>
              <a:t>Improve quality of life</a:t>
            </a:r>
          </a:p>
        </p:txBody>
      </p:sp>
      <p:pic>
        <p:nvPicPr>
          <p:cNvPr id="14342" name="Picture 6" descr="11-13-2007-25"/>
          <p:cNvPicPr>
            <a:picLocks noChangeAspect="1" noChangeArrowheads="1"/>
          </p:cNvPicPr>
          <p:nvPr>
            <p:ph sz="half" idx="1"/>
          </p:nvPr>
        </p:nvPicPr>
        <p:blipFill>
          <a:blip r:embed="rId3" cstate="screen"/>
          <a:srcRect/>
          <a:stretch>
            <a:fillRect/>
          </a:stretch>
        </p:blipFill>
        <p:spPr>
          <a:xfrm>
            <a:off x="762000" y="1981200"/>
            <a:ext cx="3810000" cy="396240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b="1"/>
              <a:t>Benefits Of Greenways And Trails</a:t>
            </a:r>
          </a:p>
        </p:txBody>
      </p:sp>
      <p:sp>
        <p:nvSpPr>
          <p:cNvPr id="6147" name="Rectangle 3"/>
          <p:cNvSpPr>
            <a:spLocks noGrp="1" noChangeArrowheads="1"/>
          </p:cNvSpPr>
          <p:nvPr>
            <p:ph type="body" sz="half" idx="2"/>
          </p:nvPr>
        </p:nvSpPr>
        <p:spPr/>
        <p:txBody>
          <a:bodyPr/>
          <a:lstStyle/>
          <a:p>
            <a:pPr>
              <a:buFontTx/>
              <a:buNone/>
            </a:pPr>
            <a:r>
              <a:rPr lang="en-US" sz="2400"/>
              <a:t>Trails can</a:t>
            </a:r>
          </a:p>
          <a:p>
            <a:r>
              <a:rPr lang="en-US" sz="2400"/>
              <a:t>Boost local economies</a:t>
            </a:r>
          </a:p>
          <a:p>
            <a:r>
              <a:rPr lang="en-US" sz="2400"/>
              <a:t>Improve quality of life</a:t>
            </a:r>
          </a:p>
          <a:p>
            <a:r>
              <a:rPr lang="en-US" sz="2400"/>
              <a:t>Good for health</a:t>
            </a:r>
          </a:p>
        </p:txBody>
      </p:sp>
      <p:pic>
        <p:nvPicPr>
          <p:cNvPr id="6150" name="Picture 6" descr="11-13-2007-03"/>
          <p:cNvPicPr>
            <a:picLocks noChangeAspect="1" noChangeArrowheads="1"/>
          </p:cNvPicPr>
          <p:nvPr>
            <p:ph sz="half" idx="1"/>
          </p:nvPr>
        </p:nvPicPr>
        <p:blipFill>
          <a:blip r:embed="rId3" cstate="screen"/>
          <a:srcRect/>
          <a:stretch>
            <a:fillRect/>
          </a:stretch>
        </p:blipFill>
        <p:spPr>
          <a:xfrm>
            <a:off x="685800" y="2057400"/>
            <a:ext cx="3810000" cy="3886200"/>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b="1"/>
              <a:t>Benefits Of Greenways And Trails</a:t>
            </a:r>
          </a:p>
        </p:txBody>
      </p:sp>
      <p:sp>
        <p:nvSpPr>
          <p:cNvPr id="7171" name="Rectangle 3"/>
          <p:cNvSpPr>
            <a:spLocks noGrp="1" noChangeArrowheads="1"/>
          </p:cNvSpPr>
          <p:nvPr>
            <p:ph type="body" sz="half" idx="2"/>
          </p:nvPr>
        </p:nvSpPr>
        <p:spPr/>
        <p:txBody>
          <a:bodyPr/>
          <a:lstStyle/>
          <a:p>
            <a:pPr>
              <a:buFontTx/>
              <a:buNone/>
            </a:pPr>
            <a:r>
              <a:rPr lang="en-US" sz="2400"/>
              <a:t>Trails can</a:t>
            </a:r>
          </a:p>
          <a:p>
            <a:r>
              <a:rPr lang="en-US" sz="2400"/>
              <a:t>Boost local economies</a:t>
            </a:r>
          </a:p>
          <a:p>
            <a:r>
              <a:rPr lang="en-US" sz="2400"/>
              <a:t>Improve quality of life</a:t>
            </a:r>
          </a:p>
          <a:p>
            <a:r>
              <a:rPr lang="en-US" sz="2400"/>
              <a:t>Good for health</a:t>
            </a:r>
          </a:p>
          <a:p>
            <a:r>
              <a:rPr lang="en-US" sz="2400"/>
              <a:t>Good for environment</a:t>
            </a:r>
          </a:p>
        </p:txBody>
      </p:sp>
      <p:pic>
        <p:nvPicPr>
          <p:cNvPr id="7174" name="Picture 6" descr="11-13-2007-04"/>
          <p:cNvPicPr>
            <a:picLocks noChangeAspect="1" noChangeArrowheads="1"/>
          </p:cNvPicPr>
          <p:nvPr>
            <p:ph sz="half" idx="1"/>
          </p:nvPr>
        </p:nvPicPr>
        <p:blipFill>
          <a:blip r:embed="rId3" cstate="screen"/>
          <a:srcRect/>
          <a:stretch>
            <a:fillRect/>
          </a:stretch>
        </p:blipFill>
        <p:spPr>
          <a:xfrm>
            <a:off x="685800" y="1981200"/>
            <a:ext cx="3810000" cy="4038600"/>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b="1"/>
              <a:t>Benefits Of Greenways And Trails</a:t>
            </a:r>
          </a:p>
        </p:txBody>
      </p:sp>
      <p:sp>
        <p:nvSpPr>
          <p:cNvPr id="8195" name="Rectangle 3"/>
          <p:cNvSpPr>
            <a:spLocks noGrp="1" noChangeArrowheads="1"/>
          </p:cNvSpPr>
          <p:nvPr>
            <p:ph type="body" sz="half" idx="2"/>
          </p:nvPr>
        </p:nvSpPr>
        <p:spPr/>
        <p:txBody>
          <a:bodyPr/>
          <a:lstStyle/>
          <a:p>
            <a:pPr>
              <a:buFontTx/>
              <a:buNone/>
            </a:pPr>
            <a:r>
              <a:rPr lang="en-US" sz="2400"/>
              <a:t>Trails can</a:t>
            </a:r>
          </a:p>
          <a:p>
            <a:r>
              <a:rPr lang="en-US" sz="2400"/>
              <a:t>Boost local economies</a:t>
            </a:r>
          </a:p>
          <a:p>
            <a:r>
              <a:rPr lang="en-US" sz="2400"/>
              <a:t>Improve quality of life</a:t>
            </a:r>
          </a:p>
          <a:p>
            <a:r>
              <a:rPr lang="en-US" sz="2400"/>
              <a:t>Good for health</a:t>
            </a:r>
          </a:p>
          <a:p>
            <a:r>
              <a:rPr lang="en-US" sz="2400"/>
              <a:t>Good for environment</a:t>
            </a:r>
          </a:p>
          <a:p>
            <a:r>
              <a:rPr lang="en-US" sz="2400"/>
              <a:t>Better way to get around</a:t>
            </a:r>
            <a:endParaRPr lang="en-US" sz="2800"/>
          </a:p>
        </p:txBody>
      </p:sp>
      <p:pic>
        <p:nvPicPr>
          <p:cNvPr id="8198" name="Picture 6" descr="11-13-2007-09"/>
          <p:cNvPicPr>
            <a:picLocks noChangeAspect="1" noChangeArrowheads="1"/>
          </p:cNvPicPr>
          <p:nvPr>
            <p:ph sz="half" idx="1"/>
          </p:nvPr>
        </p:nvPicPr>
        <p:blipFill>
          <a:blip r:embed="rId3" cstate="screen"/>
          <a:srcRect/>
          <a:stretch>
            <a:fillRect/>
          </a:stretch>
        </p:blipFill>
        <p:spPr>
          <a:xfrm>
            <a:off x="685800" y="1905000"/>
            <a:ext cx="3810000" cy="3962400"/>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b="1"/>
              <a:t>Benefits Of Greenways And Trails</a:t>
            </a:r>
          </a:p>
        </p:txBody>
      </p:sp>
      <p:sp>
        <p:nvSpPr>
          <p:cNvPr id="9219" name="Rectangle 3"/>
          <p:cNvSpPr>
            <a:spLocks noGrp="1" noChangeArrowheads="1"/>
          </p:cNvSpPr>
          <p:nvPr>
            <p:ph type="body" sz="half" idx="2"/>
          </p:nvPr>
        </p:nvSpPr>
        <p:spPr/>
        <p:txBody>
          <a:bodyPr/>
          <a:lstStyle/>
          <a:p>
            <a:pPr>
              <a:buFontTx/>
              <a:buNone/>
            </a:pPr>
            <a:r>
              <a:rPr lang="en-US" sz="2400"/>
              <a:t>Trails can</a:t>
            </a:r>
          </a:p>
          <a:p>
            <a:r>
              <a:rPr lang="en-US" sz="2400"/>
              <a:t>Boost local economies</a:t>
            </a:r>
          </a:p>
          <a:p>
            <a:r>
              <a:rPr lang="en-US" sz="2400"/>
              <a:t>Improve quality of life</a:t>
            </a:r>
          </a:p>
          <a:p>
            <a:r>
              <a:rPr lang="en-US" sz="2400"/>
              <a:t>Good for health</a:t>
            </a:r>
          </a:p>
          <a:p>
            <a:r>
              <a:rPr lang="en-US" sz="2400"/>
              <a:t>Good for environment</a:t>
            </a:r>
          </a:p>
          <a:p>
            <a:r>
              <a:rPr lang="en-US" sz="2400"/>
              <a:t>Better way to get around</a:t>
            </a:r>
          </a:p>
          <a:p>
            <a:r>
              <a:rPr lang="en-US" sz="2400"/>
              <a:t>Preserve historic heritage</a:t>
            </a:r>
            <a:endParaRPr lang="en-US" sz="2800"/>
          </a:p>
        </p:txBody>
      </p:sp>
      <p:pic>
        <p:nvPicPr>
          <p:cNvPr id="9220" name="Picture 4"/>
          <p:cNvPicPr>
            <a:picLocks noGrp="1" noChangeAspect="1" noChangeArrowheads="1"/>
          </p:cNvPicPr>
          <p:nvPr>
            <p:ph sz="half" idx="1"/>
          </p:nvPr>
        </p:nvPicPr>
        <p:blipFill>
          <a:blip r:embed="rId3" cstate="screen"/>
          <a:srcRect/>
          <a:stretch>
            <a:fillRect/>
          </a:stretch>
        </p:blipFill>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2898</Words>
  <Application>Microsoft Office PowerPoint</Application>
  <PresentationFormat>On-screen Show (4:3)</PresentationFormat>
  <Paragraphs>326</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Times</vt:lpstr>
      <vt:lpstr>Arial</vt:lpstr>
      <vt:lpstr>Blank Presentation</vt:lpstr>
      <vt:lpstr>Benefits Of Greenways And Trails</vt:lpstr>
      <vt:lpstr>Benefits Of Greenways And Trails</vt:lpstr>
      <vt:lpstr>Benefits Of Greenways And Trails</vt:lpstr>
      <vt:lpstr>Benefits Of Greenways And Trails</vt:lpstr>
      <vt:lpstr>Benefits Of Greenways And Trails</vt:lpstr>
      <vt:lpstr>Benefits Of Greenways And Trails</vt:lpstr>
      <vt:lpstr>Benefits Of Greenways And Trails</vt:lpstr>
      <vt:lpstr>Benefits Of Greenways And Trails</vt:lpstr>
      <vt:lpstr>Benefits Of Greenways And Trails</vt:lpstr>
      <vt:lpstr>Benefits Of Greenways And Trails</vt:lpstr>
      <vt:lpstr>Benefits Of Greenways And Trails</vt:lpstr>
      <vt:lpstr>Erie-Cattaraugus Rail-Trail</vt:lpstr>
      <vt:lpstr>Common Landowner Concerns</vt:lpstr>
      <vt:lpstr>Common Landowner Concerns</vt:lpstr>
      <vt:lpstr>Common Landowner Concerns</vt:lpstr>
      <vt:lpstr>Common Landowner Concerns</vt:lpstr>
      <vt:lpstr>Common Landowner Concerns</vt:lpstr>
      <vt:lpstr>Common Landowner Concerns</vt:lpstr>
      <vt:lpstr>Common Landowner Concerns</vt:lpstr>
      <vt:lpstr>Common Landowner Concerns</vt:lpstr>
      <vt:lpstr>Erie-Cattaraugus Rail-Trail</vt:lpstr>
      <vt:lpstr>Erie-Cattaraugus Rail-Trail</vt:lpstr>
      <vt:lpstr>Erie-Cattaraugus Rail-Trail</vt:lpstr>
      <vt:lpstr>Erie-Cattaraugus Rail-Trail</vt:lpstr>
      <vt:lpstr>Erie-Cattaraugus Rail-Trail</vt:lpstr>
      <vt:lpstr>Erie-Cattaraugus Rail-Trail</vt:lpstr>
      <vt:lpstr>Erie-Cattaraugus Rail-Trail</vt:lpstr>
      <vt:lpstr>Erie-Cattaraugus Rail-Trail</vt:lpstr>
      <vt:lpstr>Erie-Cattaraugus Rail-Trail</vt:lpstr>
      <vt:lpstr>Erie-Cattaraugus Rail-Trail</vt:lpstr>
      <vt:lpstr>Erie-Cattaraugus Rail-Trail</vt:lpstr>
      <vt:lpstr>Erie-Cattaraugus Rail-Trail</vt:lpstr>
      <vt:lpstr>Erie-Cattaraugus Rail-Trail</vt:lpstr>
    </vt:vector>
  </TitlesOfParts>
  <Company>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Greenways And Trails</dc:title>
  <dc:creator>Trial User</dc:creator>
  <cp:lastModifiedBy>Paul Cramer</cp:lastModifiedBy>
  <cp:revision>68</cp:revision>
  <dcterms:created xsi:type="dcterms:W3CDTF">2008-07-21T17:20:42Z</dcterms:created>
  <dcterms:modified xsi:type="dcterms:W3CDTF">2012-10-09T16:44:30Z</dcterms:modified>
</cp:coreProperties>
</file>